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1" r:id="rId1"/>
    <p:sldMasterId id="2147484213" r:id="rId2"/>
    <p:sldMasterId id="2147484285" r:id="rId3"/>
    <p:sldMasterId id="2147484321" r:id="rId4"/>
    <p:sldMasterId id="2147484345" r:id="rId5"/>
    <p:sldMasterId id="2147484357" r:id="rId6"/>
    <p:sldMasterId id="2147484369" r:id="rId7"/>
  </p:sldMasterIdLst>
  <p:notesMasterIdLst>
    <p:notesMasterId r:id="rId24"/>
  </p:notesMasterIdLst>
  <p:sldIdLst>
    <p:sldId id="556" r:id="rId8"/>
    <p:sldId id="514" r:id="rId9"/>
    <p:sldId id="522" r:id="rId10"/>
    <p:sldId id="523" r:id="rId11"/>
    <p:sldId id="519" r:id="rId12"/>
    <p:sldId id="499" r:id="rId13"/>
    <p:sldId id="548" r:id="rId14"/>
    <p:sldId id="540" r:id="rId15"/>
    <p:sldId id="554" r:id="rId16"/>
    <p:sldId id="553" r:id="rId17"/>
    <p:sldId id="543" r:id="rId18"/>
    <p:sldId id="531" r:id="rId19"/>
    <p:sldId id="537" r:id="rId20"/>
    <p:sldId id="582" r:id="rId21"/>
    <p:sldId id="583" r:id="rId22"/>
    <p:sldId id="547" r:id="rId23"/>
  </p:sldIdLst>
  <p:sldSz cx="9144000" cy="5715000" type="screen16x1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17A"/>
    <a:srgbClr val="0616AE"/>
    <a:srgbClr val="F705C9"/>
    <a:srgbClr val="0719C1"/>
    <a:srgbClr val="2316CE"/>
    <a:srgbClr val="BEA18C"/>
    <a:srgbClr val="CCFF99"/>
    <a:srgbClr val="FF9021"/>
    <a:srgbClr val="F9FE38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87" autoAdjust="0"/>
    <p:restoredTop sz="91279" autoAdjust="0"/>
  </p:normalViewPr>
  <p:slideViewPr>
    <p:cSldViewPr>
      <p:cViewPr varScale="1">
        <p:scale>
          <a:sx n="125" d="100"/>
          <a:sy n="125" d="100"/>
        </p:scale>
        <p:origin x="840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24731748260793"/>
          <c:y val="3.5712598504907531E-2"/>
          <c:w val="0.77570323878076086"/>
          <c:h val="0.964287401495092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16292206848809"/>
          <c:y val="3.9172762650301306E-2"/>
          <c:w val="0.77570323878076086"/>
          <c:h val="0.964287401495092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DAB00-186E-4828-8CC5-1AD87E831420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204FF-0419-4D39-9F86-5192BB68D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9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204FF-0419-4D39-9F86-5192BB68DC6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879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2EDB0E-A59B-45C0-ACEF-6830781BBD4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78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204FF-0419-4D39-9F86-5192BB68DC6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81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04FF-0419-4D39-9F86-5192BB68DC6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192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04FF-0419-4D39-9F86-5192BB68DC6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6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204FF-0419-4D39-9F86-5192BB68DC6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730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9EBDE-8FE7-4CAD-B4E3-EFDA0501750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387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04FF-0419-4D39-9F86-5192BB68DC6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517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9EBDE-8FE7-4CAD-B4E3-EFDA0501750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81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9EBDE-8FE7-4CAD-B4E3-EFDA0501750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483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204FF-0419-4D39-9F86-5192BB68DC6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71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2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09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7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958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05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70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4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767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51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3477CC-A19C-4D5B-B4CA-5657E84B1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8B13A-D8A7-4CCE-A162-87F3C80EE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CE469E-86CE-4BA2-A559-6132DE16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4119877-3171-458A-984F-2CCA38C811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E1D9DC-9707-45F4-88DD-8EFC7CF5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AFBEA-56F0-4F8D-B402-7B5E45DB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32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F511F-8C59-4A21-AC0F-25277AA0E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C36933-609F-4D4E-A226-ACEA78F0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7C7965-E4BD-464B-BB70-DDD3A0C6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6972831-D2E8-4C04-B0A3-A5E064FFBB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6B97D7-437A-4375-B8B6-74069572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05F310-7AAC-4876-B0B9-9549F3BB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06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B6662-BBF7-44EE-8E2E-41E2EC23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F52575-9014-4AEF-A1D5-0407A3DA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72A1B-40B1-4AD8-8A91-CABE64FC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DA3CE64B-4584-4559-9F0D-AA6C0F726E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5D96A-2E57-4DD0-9D1A-1EB13D79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B0DB1-A5FB-4EA4-9EB0-178EA12A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567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65364-10D3-4645-BCC0-F1A54862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DC15E-C543-41EE-8302-6C4B861E5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43F822-B087-49A5-BAE5-E928862EC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C8694A-F672-4513-8CAF-9B004B6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C9EB00E4-4551-482A-ADC2-6270B003E2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EAA8FB-221A-480D-BE9B-BD32F36B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D053F5-B15D-4E93-A59B-3DB49A17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73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4B5DD-05A6-4C65-8C7A-1F7768E5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C3ED9-15D2-4D75-AC5D-F4E0573BD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4AB061-B4DA-43ED-8118-EE891E1A5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31AB92-0810-4DCD-8D12-CE356ABA4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C38E64-365D-4CF6-93C2-955C22988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0F9737-426B-43D8-BC7D-7D3CBC33D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7E0EB00-3A27-4533-86C5-F3BACDD17D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A7162-BAA2-4C1E-9BBB-6247F8A7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268249-C79E-4E3F-A058-5F8B8CE2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24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76B31-4E66-4D33-8BBF-DF2839B1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B8732C-EBE8-4597-99C5-E1309704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791810B-3C7A-4B60-9FAF-F65A503225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DDD533-338A-45B9-8B12-08A1551C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107ADC-84B7-4FC8-B591-B6BE3A75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52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5F0F8F-A64C-45C7-95C8-86AFD81D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6758976-725C-44BD-A19C-C8B97FE219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4D8C36-6C4D-44D3-8C46-04B06E85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AD9941-8F4F-4A1D-8FCB-751FC1814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93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497DA-810F-4CC4-83D1-B35CFADC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3E3E8-E5FB-44C5-B348-34EA788D7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3478A7-36FF-4B53-8F11-8E4741DF2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3079AE-C532-412D-A46F-BD4913D4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F822A69-1A53-43AB-B28A-4478A98F2B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22A904-9A07-4110-BCEA-ED6D49125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1C1B30-54B6-447D-9F0F-969B973C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192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83890-7EFD-4E8A-B21C-54A33E9F9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DBBB3F-4CC3-4F70-A6FE-10904755C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50F4B3-A551-49A9-8DF0-081D66578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F2BBA0-24A7-4F4A-910D-5FF5C68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D560B9E-2D08-4BA3-B909-6E503C0D02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7D1832-8A4C-4A35-84A5-A8A04A85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185717-7A7A-4D43-89ED-E55BF0A8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71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BA771-1A61-495B-B208-CFD6F241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461ED0-901A-455E-AA26-F2D18414E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AE9DA0-C2DD-4CE8-92C5-EC039A90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4237B5-8107-4CA9-B7DE-05E234B3DD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69CFE-A455-43C1-A425-D97CE740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007D4-645F-480F-8A62-5BDA1C3F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97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2E3D0C-AAFF-47E1-B446-FA05CD901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3C73B2-8012-45B2-8678-B5713BEB3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8363EA-76D4-4B3B-A7AA-8CAE8F05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9454C58-9E89-40C1-A74C-947930FA384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15FDFD-117F-4B96-9119-31A7E0734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66C83-6DA2-4399-BBA8-11E60C1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43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3477CC-A19C-4D5B-B4CA-5657E84B1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8B13A-D8A7-4CCE-A162-87F3C80EE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CE469E-86CE-4BA2-A559-6132DE16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4119877-3171-458A-984F-2CCA38C811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E1D9DC-9707-45F4-88DD-8EFC7CF5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AFBEA-56F0-4F8D-B402-7B5E45DB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43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F511F-8C59-4A21-AC0F-25277AA0E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C36933-609F-4D4E-A226-ACEA78F0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7C7965-E4BD-464B-BB70-DDD3A0C6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6972831-D2E8-4C04-B0A3-A5E064FFBB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6B97D7-437A-4375-B8B6-74069572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05F310-7AAC-4876-B0B9-9549F3BB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82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B6662-BBF7-44EE-8E2E-41E2EC23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F52575-9014-4AEF-A1D5-0407A3DA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72A1B-40B1-4AD8-8A91-CABE64FC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DA3CE64B-4584-4559-9F0D-AA6C0F726E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5D96A-2E57-4DD0-9D1A-1EB13D79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B0DB1-A5FB-4EA4-9EB0-178EA12A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22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65364-10D3-4645-BCC0-F1A54862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DC15E-C543-41EE-8302-6C4B861E5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43F822-B087-49A5-BAE5-E928862EC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C8694A-F672-4513-8CAF-9B004B6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C9EB00E4-4551-482A-ADC2-6270B003E2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EAA8FB-221A-480D-BE9B-BD32F36B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D053F5-B15D-4E93-A59B-3DB49A17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20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4B5DD-05A6-4C65-8C7A-1F7768E5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C3ED9-15D2-4D75-AC5D-F4E0573BD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4AB061-B4DA-43ED-8118-EE891E1A5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31AB92-0810-4DCD-8D12-CE356ABA4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C38E64-365D-4CF6-93C2-955C22988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0F9737-426B-43D8-BC7D-7D3CBC33D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7E0EB00-3A27-4533-86C5-F3BACDD17D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A7162-BAA2-4C1E-9BBB-6247F8A7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268249-C79E-4E3F-A058-5F8B8CE2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84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76B31-4E66-4D33-8BBF-DF2839B1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B8732C-EBE8-4597-99C5-E1309704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791810B-3C7A-4B60-9FAF-F65A503225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DDD533-338A-45B9-8B12-08A1551C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107ADC-84B7-4FC8-B591-B6BE3A75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844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5F0F8F-A64C-45C7-95C8-86AFD81D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6758976-725C-44BD-A19C-C8B97FE219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4D8C36-6C4D-44D3-8C46-04B06E85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AD9941-8F4F-4A1D-8FCB-751FC1814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8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497DA-810F-4CC4-83D1-B35CFADC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3E3E8-E5FB-44C5-B348-34EA788D7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3478A7-36FF-4B53-8F11-8E4741DF2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3079AE-C532-412D-A46F-BD4913D4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F822A69-1A53-43AB-B28A-4478A98F2B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22A904-9A07-4110-BCEA-ED6D49125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1C1B30-54B6-447D-9F0F-969B973C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015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83890-7EFD-4E8A-B21C-54A33E9F9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DBBB3F-4CC3-4F70-A6FE-10904755C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50F4B3-A551-49A9-8DF0-081D66578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F2BBA0-24A7-4F4A-910D-5FF5C68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D560B9E-2D08-4BA3-B909-6E503C0D02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7D1832-8A4C-4A35-84A5-A8A04A85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185717-7A7A-4D43-89ED-E55BF0A8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3841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BA771-1A61-495B-B208-CFD6F241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461ED0-901A-455E-AA26-F2D18414E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AE9DA0-C2DD-4CE8-92C5-EC039A90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4237B5-8107-4CA9-B7DE-05E234B3DD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69CFE-A455-43C1-A425-D97CE740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007D4-645F-480F-8A62-5BDA1C3F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65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2E3D0C-AAFF-47E1-B446-FA05CD901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3C73B2-8012-45B2-8678-B5713BEB3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8363EA-76D4-4B3B-A7AA-8CAE8F05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9454C58-9E89-40C1-A74C-947930FA384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15FDFD-117F-4B96-9119-31A7E0734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66C83-6DA2-4399-BBA8-11E60C1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4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3477CC-A19C-4D5B-B4CA-5657E84B1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8B13A-D8A7-4CCE-A162-87F3C80EE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CE469E-86CE-4BA2-A559-6132DE16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4119877-3171-458A-984F-2CCA38C811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E1D9DC-9707-45F4-88DD-8EFC7CF5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AFBEA-56F0-4F8D-B402-7B5E45DB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02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F511F-8C59-4A21-AC0F-25277AA0E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C36933-609F-4D4E-A226-ACEA78F0D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7C7965-E4BD-464B-BB70-DDD3A0C6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86972831-D2E8-4C04-B0A3-A5E064FFBB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6B97D7-437A-4375-B8B6-74069572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05F310-7AAC-4876-B0B9-9549F3BB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884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B6662-BBF7-44EE-8E2E-41E2EC23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F52575-9014-4AEF-A1D5-0407A3DA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72A1B-40B1-4AD8-8A91-CABE64FC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DA3CE64B-4584-4559-9F0D-AA6C0F726E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5D96A-2E57-4DD0-9D1A-1EB13D79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B0DB1-A5FB-4EA4-9EB0-178EA12A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6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65364-10D3-4645-BCC0-F1A54862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DC15E-C543-41EE-8302-6C4B861E5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43F822-B087-49A5-BAE5-E928862EC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C8694A-F672-4513-8CAF-9B004B6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C9EB00E4-4551-482A-ADC2-6270B003E2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EAA8FB-221A-480D-BE9B-BD32F36B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D053F5-B15D-4E93-A59B-3DB49A17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557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4B5DD-05A6-4C65-8C7A-1F7768E5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C3ED9-15D2-4D75-AC5D-F4E0573BD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4AB061-B4DA-43ED-8118-EE891E1A5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31AB92-0810-4DCD-8D12-CE356ABA4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C38E64-365D-4CF6-93C2-955C22988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0F9737-426B-43D8-BC7D-7D3CBC33D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7E0EB00-3A27-4533-86C5-F3BACDD17D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9A7162-BAA2-4C1E-9BBB-6247F8A7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268249-C79E-4E3F-A058-5F8B8CE2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3454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76B31-4E66-4D33-8BBF-DF2839B1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B8732C-EBE8-4597-99C5-E1309704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E791810B-3C7A-4B60-9FAF-F65A503225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DDD533-338A-45B9-8B12-08A1551C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107ADC-84B7-4FC8-B591-B6BE3A75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55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5F0F8F-A64C-45C7-95C8-86AFD81D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6758976-725C-44BD-A19C-C8B97FE219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4D8C36-6C4D-44D3-8C46-04B06E85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AD9941-8F4F-4A1D-8FCB-751FC1814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849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497DA-810F-4CC4-83D1-B35CFADC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3E3E8-E5FB-44C5-B348-34EA788D7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3478A7-36FF-4B53-8F11-8E4741DF2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3079AE-C532-412D-A46F-BD4913D4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F822A69-1A53-43AB-B28A-4478A98F2B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22A904-9A07-4110-BCEA-ED6D49125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1C1B30-54B6-447D-9F0F-969B973C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144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83890-7EFD-4E8A-B21C-54A33E9F9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DBBB3F-4CC3-4F70-A6FE-10904755C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50F4B3-A551-49A9-8DF0-081D66578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F2BBA0-24A7-4F4A-910D-5FF5C68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D560B9E-2D08-4BA3-B909-6E503C0D02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7D1832-8A4C-4A35-84A5-A8A04A85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185717-7A7A-4D43-89ED-E55BF0A8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5059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BA771-1A61-495B-B208-CFD6F241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461ED0-901A-455E-AA26-F2D18414E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AE9DA0-C2DD-4CE8-92C5-EC039A90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494237B5-8107-4CA9-B7DE-05E234B3DD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69CFE-A455-43C1-A425-D97CE740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007D4-645F-480F-8A62-5BDA1C3F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672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2E3D0C-AAFF-47E1-B446-FA05CD901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3C73B2-8012-45B2-8678-B5713BEB3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8363EA-76D4-4B3B-A7AA-8CAE8F05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9454C58-9E89-40C1-A74C-947930FA384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15FDFD-117F-4B96-9119-31A7E0734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66C83-6DA2-4399-BBA8-11E60C1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48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9424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7355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1321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4507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0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259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2640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3424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9072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4946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2861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995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5649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DFE3E5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DFE3E5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5754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9983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885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498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0074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2465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439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8678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8733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26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9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27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05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4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90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72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0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6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0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" name="click.wav"/>
          </p:stSnd>
        </p:sndAc>
      </p:transition>
    </mc:Choice>
    <mc:Fallback xmlns="">
      <p:transition spd="slow" advClick="0" advTm="10000">
        <p:fade/>
        <p:sndAc>
          <p:stSnd>
            <p:snd r:embed="rId3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audio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73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20000">
              <a:srgbClr val="409AB5"/>
            </a:gs>
            <a:gs pos="68000">
              <a:schemeClr val="bg1"/>
            </a:gs>
            <a:gs pos="65000">
              <a:srgbClr val="70B3C8">
                <a:alpha val="98000"/>
              </a:srgbClr>
            </a:gs>
            <a:gs pos="7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D0783-F7AB-4A72-9610-6E2B4B87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C75F9-201A-4439-8428-9A34421E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3BA84-8498-4E43-A4D7-3399393BC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875AA2F7-D79E-4A97-A4F5-E61C9EE477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6CB98-B09C-4678-9886-7AD2D290C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64548-DC64-4F48-B6C8-5C0B1C537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3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20000">
              <a:srgbClr val="409AB5"/>
            </a:gs>
            <a:gs pos="68000">
              <a:schemeClr val="bg1"/>
            </a:gs>
            <a:gs pos="65000">
              <a:srgbClr val="70B3C8">
                <a:alpha val="98000"/>
              </a:srgbClr>
            </a:gs>
            <a:gs pos="7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D0783-F7AB-4A72-9610-6E2B4B87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C75F9-201A-4439-8428-9A34421E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3BA84-8498-4E43-A4D7-3399393BC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875AA2F7-D79E-4A97-A4F5-E61C9EE477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6CB98-B09C-4678-9886-7AD2D290C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64548-DC64-4F48-B6C8-5C0B1C537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3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20000">
              <a:srgbClr val="409AB5"/>
            </a:gs>
            <a:gs pos="68000">
              <a:schemeClr val="bg1"/>
            </a:gs>
            <a:gs pos="65000">
              <a:srgbClr val="70B3C8">
                <a:alpha val="98000"/>
              </a:srgbClr>
            </a:gs>
            <a:gs pos="7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D0783-F7AB-4A72-9610-6E2B4B87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C75F9-201A-4439-8428-9A34421E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3BA84-8498-4E43-A4D7-3399393BC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875AA2F7-D79E-4A97-A4F5-E61C9EE477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6CB98-B09C-4678-9886-7AD2D290C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64548-DC64-4F48-B6C8-5C0B1C537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3C2ADF9-A55C-44D2-A520-0E2DF53F395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6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  <p:sldLayoutId id="2147484323" r:id="rId2"/>
    <p:sldLayoutId id="2147484324" r:id="rId3"/>
    <p:sldLayoutId id="2147484325" r:id="rId4"/>
    <p:sldLayoutId id="2147484326" r:id="rId5"/>
    <p:sldLayoutId id="2147484327" r:id="rId6"/>
    <p:sldLayoutId id="2147484328" r:id="rId7"/>
    <p:sldLayoutId id="2147484329" r:id="rId8"/>
    <p:sldLayoutId id="2147484330" r:id="rId9"/>
    <p:sldLayoutId id="2147484331" r:id="rId10"/>
    <p:sldLayoutId id="214748433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35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16.02.2026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335B74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335B74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1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16.02.2026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85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mc:AlternateContent xmlns:mc="http://schemas.openxmlformats.org/markup-compatibility/2006" xmlns:p14="http://schemas.microsoft.com/office/powerpoint/2010/main">
    <mc:Choice Requires="p14">
      <p:transition spd="slow" p14:dur="11250" advClick="0" advTm="10000">
        <p14:reveal/>
        <p:sndAc>
          <p:stSnd>
            <p:snd r:embed="rId13" name="click.wav"/>
          </p:stSnd>
        </p:sndAc>
      </p:transition>
    </mc:Choice>
    <mc:Fallback xmlns="">
      <p:transition spd="slow" advClick="0" advTm="10000">
        <p:fade/>
        <p:sndAc>
          <p:stSnd>
            <p:snd r:embed="rId14" name="click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Relationship Id="rId5" Type="http://schemas.openxmlformats.org/officeDocument/2006/relationships/audio" Target="../media/audio1.wav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audio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audio" Target="NUL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audi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Relationship Id="rId4" Type="http://schemas.openxmlformats.org/officeDocument/2006/relationships/audio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6" Type="http://schemas.openxmlformats.org/officeDocument/2006/relationships/audio" Target="NULL"/><Relationship Id="rId1" Type="http://schemas.openxmlformats.org/officeDocument/2006/relationships/slideLayout" Target="../slideLayouts/slideLayout48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верд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463" y="597442"/>
            <a:ext cx="4054739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/>
          <p:nvPr/>
        </p:nvSpPr>
        <p:spPr>
          <a:xfrm>
            <a:off x="827586" y="127622"/>
            <a:ext cx="7560844" cy="6054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КОМИССИЯ ПО КООРДИНАЦИИ РАБОТЫ ПО ПРОТИВОДЕЙСТВИЮ КОРРУПЦИИ В СВЕРДЛОВСКОЙ ОБЛАСТИ </a:t>
            </a:r>
          </a:p>
        </p:txBody>
      </p:sp>
      <p:sp>
        <p:nvSpPr>
          <p:cNvPr id="5" name="Прямоугольник 6"/>
          <p:cNvSpPr/>
          <p:nvPr/>
        </p:nvSpPr>
        <p:spPr>
          <a:xfrm>
            <a:off x="611559" y="1633365"/>
            <a:ext cx="6737610" cy="14619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1167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/>
                <a:ea typeface="Calibri" pitchFamily="34"/>
                <a:cs typeface="Times New Roman" pitchFamily="18"/>
              </a:rPr>
              <a:t> 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ЕЖЕГОДНЫЙ ДОКЛАД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О ДЕЯТЕЛЬНОСТИ В СФЕРЕ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ПРОТИВОДЕЙСТВИЯ КОРРУПЦИИ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В СВЕРДЛОВСКОЙ ОБЛАСТИ В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2025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ГОДУ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 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Liberation Serif" pitchFamily="18"/>
              <a:ea typeface="Liberation Serif" pitchFamily="18"/>
              <a:cs typeface="Liberation Serif" pitchFamily="18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2843811" y="5089751"/>
            <a:ext cx="3096341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Liberation Serif" pitchFamily="18"/>
                <a:ea typeface="Liberation Serif" pitchFamily="18"/>
                <a:cs typeface="Liberation Serif" pitchFamily="18"/>
              </a:rPr>
              <a:t>г. ЕКАТЕРИНБУРГ </a:t>
            </a:r>
          </a:p>
        </p:txBody>
      </p:sp>
    </p:spTree>
    <p:extLst>
      <p:ext uri="{BB962C8B-B14F-4D97-AF65-F5344CB8AC3E}">
        <p14:creationId xmlns:p14="http://schemas.microsoft.com/office/powerpoint/2010/main" val="420597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>
        <p:sndAc>
          <p:stSnd>
            <p:snd r:embed="rId3" name="click.wav"/>
          </p:stSnd>
        </p:sndAc>
      </p:transition>
    </mc:Choice>
    <mc:Fallback xmlns="">
      <p:transition advClick="0" advTm="10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07504" y="63560"/>
            <a:ext cx="9036495" cy="57530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 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1" i="0" u="none" strike="noStrike" kern="1200" cap="none" spc="0" normalizeH="0" baseline="0" noProof="0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0" y="2569468"/>
            <a:ext cx="5364088" cy="1815166"/>
          </a:xfrm>
          <a:prstGeom prst="roundRect">
            <a:avLst>
              <a:gd name="adj" fmla="val 29117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Региональная</a:t>
            </a:r>
            <a:r>
              <a:rPr kumimoji="0" lang="ru-RU" b="0" i="0" u="none" strike="noStrike" kern="1200" cap="none" spc="0" normalizeH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антикоррупционная программа </a:t>
            </a:r>
            <a:r>
              <a:rPr kumimoji="0" lang="ru-RU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Свердловской области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(утверждена Указом </a:t>
            </a: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Губернатора Свердловской области </a:t>
            </a: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600" i="1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12</a:t>
            </a: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.05.2025  </a:t>
            </a: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</a:t>
            </a:r>
            <a:r>
              <a:rPr lang="ru-RU" sz="1600" i="1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168</a:t>
            </a: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</a:t>
            </a:r>
            <a:r>
              <a:rPr lang="ru-RU" sz="1600" i="1" dirty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</a:t>
            </a: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</a:t>
            </a: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92961" y="2519991"/>
            <a:ext cx="3679971" cy="1825937"/>
          </a:xfrm>
          <a:prstGeom prst="roundRect">
            <a:avLst>
              <a:gd name="adj" fmla="val 29117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Планы мероприятий </a:t>
            </a:r>
            <a:br>
              <a:rPr kumimoji="0" lang="ru-RU" sz="18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18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противодействию коррупции государственных органов </a:t>
            </a:r>
            <a:br>
              <a:rPr kumimoji="0" lang="ru-RU" sz="18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18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органов местного самоуправления</a:t>
            </a:r>
            <a:endParaRPr kumimoji="0" lang="ru-RU" sz="1800" b="0" i="0" u="none" strike="noStrike" kern="1200" cap="none" spc="0" normalizeH="0" baseline="0" noProof="0" dirty="0">
              <a:ln w="9000" cmpd="sng">
                <a:noFill/>
                <a:prstDash val="solid"/>
              </a:ln>
              <a:solidFill>
                <a:srgbClr val="C00000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1979712" y="2066504"/>
            <a:ext cx="420047" cy="345732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>
              <a:ln>
                <a:solidFill>
                  <a:srgbClr val="0B4EE3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7058493" y="2037564"/>
            <a:ext cx="420047" cy="356157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>
              <a:ln>
                <a:solidFill>
                  <a:srgbClr val="0B4EE3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9307" y="699052"/>
            <a:ext cx="7992887" cy="1313309"/>
          </a:xfrm>
          <a:prstGeom prst="roundRect">
            <a:avLst>
              <a:gd name="adj" fmla="val 17927"/>
            </a:avLst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Национальная стратегия противодействия коррупции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(утверждена </a:t>
            </a: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Указом Президента Российской Федерации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kumimoji="0" lang="ru-RU" sz="1600" b="0" i="1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13 апреля 2010 года № </a:t>
            </a:r>
            <a:r>
              <a:rPr kumimoji="0" lang="ru-RU" sz="1600" b="0" i="1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460)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7259" y="49576"/>
            <a:ext cx="8856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ПЛАНИРОВАНИЕ РАБОТЫ ПО ПРОТИВОДЕЙСТВИЮ КОРРУПЦИИ</a:t>
            </a:r>
            <a:endParaRPr kumimoji="0" lang="ru-RU" sz="1600" b="1" i="0" u="none" strike="noStrike" kern="1200" cap="none" spc="0" normalizeH="0" baseline="0" noProof="0" dirty="0">
              <a:ln w="9000" cmpd="sng">
                <a:noFill/>
                <a:prstDash val="solid"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0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>
        <p:sndAc>
          <p:stSnd>
            <p:snd r:embed="rId3" name="click.wav"/>
          </p:stSnd>
        </p:sndAc>
      </p:transition>
    </mc:Choice>
    <mc:Fallback xmlns="">
      <p:transition advClick="0" advTm="20000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/>
          <p:cNvSpPr/>
          <p:nvPr/>
        </p:nvSpPr>
        <p:spPr>
          <a:xfrm>
            <a:off x="31221" y="4725328"/>
            <a:ext cx="1208485" cy="68831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Заседание 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noProof="0" dirty="0" smtClean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17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11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.202</a:t>
            </a: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</a:t>
            </a: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36144" y="2654777"/>
            <a:ext cx="1208225" cy="69453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Заседание 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noProof="0" dirty="0" smtClean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18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.0</a:t>
            </a: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6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.202</a:t>
            </a: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</a:t>
            </a: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83603" y="4593840"/>
            <a:ext cx="7828958" cy="1043910"/>
          </a:xfrm>
          <a:prstGeom prst="roundRect">
            <a:avLst>
              <a:gd name="adj" fmla="val 1755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t"/>
          <a:lstStyle/>
          <a:p>
            <a:pPr lvl="0" algn="just">
              <a:defRPr/>
            </a:pPr>
            <a:r>
              <a:rPr lang="en-US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r>
              <a:rPr lang="ru-RU" sz="15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антикоррупционном просвещении и формировании негативного отношения к коррупции в обществе </a:t>
            </a:r>
            <a:r>
              <a:rPr lang="en-US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en-US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исполнении решений Комиссии по координации работы по противодействию коррупции в Свердловской области.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254218" y="1791397"/>
            <a:ext cx="7861425" cy="2684112"/>
          </a:xfrm>
          <a:prstGeom prst="roundRect">
            <a:avLst>
              <a:gd name="adj" fmla="val 1755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t"/>
          <a:lstStyle/>
          <a:p>
            <a:pPr lvl="0" algn="just">
              <a:defRPr/>
            </a:pP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1.</a:t>
            </a:r>
            <a:r>
              <a:rPr lang="ru-RU" sz="15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О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результатах мониторинга состояния эффективности работы по противодействию коррупции (антикоррупционного мониторинга) в Свердловской области и выполнения Национального плана противодействия коррупции на 2021–2024 годы, Комплексного плана мероприятий органов государственной власти Свердловской области по противодействию коррупции на 2021–2024 годы, планов противодействия коррупции государственных органов Свердловской области и органов местного самоуправления, а также об исполнении решений Комиссии по координации работы по противодействию коррупции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Свердловской области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algn="just">
              <a:defRPr/>
            </a:pPr>
            <a:r>
              <a:rPr kumimoji="0" 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1406" y="3273249"/>
            <a:ext cx="773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2. Об итогах проведенных в 2024 году социологических исследований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целях оценки уровня коррупции </a:t>
            </a:r>
            <a:r>
              <a:rPr lang="en-US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Свердловской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области.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9565" y="5256022"/>
            <a:ext cx="7767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мерах по снижению давления на бизнес в условиях реформы контрольно-надзорной деятельности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05" y="-60391"/>
            <a:ext cx="9033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РАБОТЫ КОМИССИИ ПО КООРДИНАЦИИ РАБОТЫ </a:t>
            </a:r>
            <a:b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ПРОТИВОДЕЙСТВИЮ КОРРУПЦИИ  В СВЕРДЛОВСКОЙ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7744" y="771095"/>
            <a:ext cx="6750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соответствии с Планом работы Комиссии по координации работы </a:t>
            </a:r>
            <a:br>
              <a:rPr lang="ru-RU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противодействию коррупции в Свердловской области в 2025 году 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2 заседания, рассмотрено </a:t>
            </a:r>
            <a:r>
              <a:rPr lang="en-US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вопросов:</a:t>
            </a:r>
            <a:endParaRPr lang="ru-RU" sz="1600" b="1" dirty="0">
              <a:solidFill>
                <a:srgbClr val="C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6788"/>
            <a:ext cx="1800200" cy="13501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8940" y="3719774"/>
            <a:ext cx="7734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dirty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200" dirty="0">
                <a:latin typeface="Liberation Serif" panose="02020603050405020304" pitchFamily="18" charset="0"/>
                <a:ea typeface="Calibri" panose="020F0502020204030204" pitchFamily="34" charset="0"/>
              </a:rPr>
              <a:t>О результатах контроля и мониторинга деятельности по профилактике коррупционных правонарушений, а также соблюдения законодательства о противодействии коррупции в исполнительных органах государственной власти Свердловской области, органах местного самоуправления, подведомственных им </a:t>
            </a:r>
            <a:r>
              <a:rPr lang="ru-RU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организациях</a:t>
            </a:r>
            <a:r>
              <a:rPr lang="en-US" sz="1200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>
        <p:sndAc>
          <p:stSnd>
            <p:snd r:embed="rId3" name="click.wav"/>
          </p:stSnd>
        </p:sndAc>
      </p:transition>
    </mc:Choice>
    <mc:Fallback xmlns="">
      <p:transition advClick="0" advTm="20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44" y="-30158"/>
            <a:ext cx="1307306" cy="162106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390" y="114824"/>
            <a:ext cx="7739682" cy="336770"/>
          </a:xfrm>
          <a:noFill/>
          <a:ln>
            <a:noFill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defTabSz="914400"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ДЕЯТЕЛЬНОСТЬ РАБОЧИХ ГРУПП КОМИССИИ ПО КООРДИНАЦИИ РАБОТЫ </a:t>
            </a:r>
            <a:b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ПРОТИВОДЕЙСТВИЮ КОРРУПЦИИ В СВЕРДЛОВСКОЙ ОБЛАСТИ</a:t>
            </a:r>
          </a:p>
        </p:txBody>
      </p:sp>
      <p:sp>
        <p:nvSpPr>
          <p:cNvPr id="27" name="Прямоугольная выноска 26"/>
          <p:cNvSpPr/>
          <p:nvPr/>
        </p:nvSpPr>
        <p:spPr>
          <a:xfrm>
            <a:off x="478592" y="645172"/>
            <a:ext cx="7061262" cy="607219"/>
          </a:xfrm>
          <a:prstGeom prst="wedgeRectCallout">
            <a:avLst>
              <a:gd name="adj1" fmla="val -17901"/>
              <a:gd name="adj2" fmla="val 44885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КОМИССИЯ ПО КООРДИНАЦИИ РАБОТЫ ПО ПРОТИВОДЕЙСТВИЮ КОРРУПЦИИ В СВЕРДЛОВСКОЙ ОБЛАСТИ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" name="Выноска 1 32"/>
          <p:cNvSpPr/>
          <p:nvPr/>
        </p:nvSpPr>
        <p:spPr>
          <a:xfrm>
            <a:off x="3221680" y="1707436"/>
            <a:ext cx="2491102" cy="2240544"/>
          </a:xfrm>
          <a:prstGeom prst="borderCallout1">
            <a:avLst>
              <a:gd name="adj1" fmla="val 324"/>
              <a:gd name="adj2" fmla="val 39913"/>
              <a:gd name="adj3" fmla="val -889"/>
              <a:gd name="adj4" fmla="val 392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Рабочая группа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рассмотрению отдельных вопросов профилактики коррупции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муниципальных образованиях, расположенных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территории Свердловской области 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Указ Губернатора Свердловской области </a:t>
            </a: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09.10.2015 № 449-УГ)</a:t>
            </a:r>
          </a:p>
        </p:txBody>
      </p:sp>
      <p:sp>
        <p:nvSpPr>
          <p:cNvPr id="35" name="Выноска 1 34"/>
          <p:cNvSpPr/>
          <p:nvPr/>
        </p:nvSpPr>
        <p:spPr>
          <a:xfrm>
            <a:off x="107504" y="1680803"/>
            <a:ext cx="2880320" cy="2267177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Рабочая группа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рассмотрению вопросов, касающихся соблюдения требований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должностному поведению лиц, замещающих государственные должности Свердловской области,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урегулирования конфликта интересов 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Указ Губернатора Свердловской области </a:t>
            </a:r>
            <a:b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09.10.2015 № 449-УГ)</a:t>
            </a:r>
          </a:p>
        </p:txBody>
      </p:sp>
      <p:sp>
        <p:nvSpPr>
          <p:cNvPr id="11" name="Выноска 1 10"/>
          <p:cNvSpPr/>
          <p:nvPr/>
        </p:nvSpPr>
        <p:spPr>
          <a:xfrm>
            <a:off x="1636669" y="4433074"/>
            <a:ext cx="1351155" cy="720080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заседания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Выноска 1 11"/>
          <p:cNvSpPr/>
          <p:nvPr/>
        </p:nvSpPr>
        <p:spPr>
          <a:xfrm>
            <a:off x="55047" y="4433074"/>
            <a:ext cx="1510953" cy="720080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1200" noProof="0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en-US" sz="12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заседание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3" name="Выноска 1 12"/>
          <p:cNvSpPr/>
          <p:nvPr/>
        </p:nvSpPr>
        <p:spPr>
          <a:xfrm>
            <a:off x="4646164" y="4448820"/>
            <a:ext cx="1254057" cy="720080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2025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заседания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4" name="Выноска 1 13"/>
          <p:cNvSpPr/>
          <p:nvPr/>
        </p:nvSpPr>
        <p:spPr>
          <a:xfrm>
            <a:off x="6081856" y="4433074"/>
            <a:ext cx="1255095" cy="694948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ru-RU" sz="1200" noProof="0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noProof="0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заседания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>
            <a:endCxn id="35" idx="1"/>
          </p:cNvCxnSpPr>
          <p:nvPr/>
        </p:nvCxnSpPr>
        <p:spPr>
          <a:xfrm flipV="1">
            <a:off x="478592" y="3947980"/>
            <a:ext cx="1069072" cy="47362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11" idx="3"/>
          </p:cNvCxnSpPr>
          <p:nvPr/>
        </p:nvCxnSpPr>
        <p:spPr>
          <a:xfrm>
            <a:off x="1566000" y="3947980"/>
            <a:ext cx="746247" cy="48509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33" idx="1"/>
          </p:cNvCxnSpPr>
          <p:nvPr/>
        </p:nvCxnSpPr>
        <p:spPr>
          <a:xfrm flipH="1" flipV="1">
            <a:off x="4467231" y="3947980"/>
            <a:ext cx="1275814" cy="47362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33" idx="1"/>
          </p:cNvCxnSpPr>
          <p:nvPr/>
        </p:nvCxnSpPr>
        <p:spPr>
          <a:xfrm flipV="1">
            <a:off x="3697598" y="3947980"/>
            <a:ext cx="769633" cy="50902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Выноска 1 27"/>
          <p:cNvSpPr/>
          <p:nvPr/>
        </p:nvSpPr>
        <p:spPr>
          <a:xfrm>
            <a:off x="6084168" y="1680803"/>
            <a:ext cx="2578814" cy="2267177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Рабочая группа по взаимодействию </a:t>
            </a:r>
            <a:endParaRPr lang="ru-RU" sz="1400" b="1" dirty="0" smtClean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algn="ctr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 институтами 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гражданского общества </a:t>
            </a:r>
          </a:p>
          <a:p>
            <a:pPr lvl="0" algn="ctr"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Указ Губернатора </a:t>
            </a:r>
            <a:endParaRPr kumimoji="0" lang="ru-RU" sz="105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algn="ctr"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Свердловской 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 </a:t>
            </a:r>
            <a:b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09.10.2015 № 449-УГ)</a:t>
            </a:r>
          </a:p>
        </p:txBody>
      </p:sp>
      <p:sp>
        <p:nvSpPr>
          <p:cNvPr id="29" name="Выноска 1 28"/>
          <p:cNvSpPr/>
          <p:nvPr/>
        </p:nvSpPr>
        <p:spPr>
          <a:xfrm>
            <a:off x="3224340" y="4448820"/>
            <a:ext cx="1255095" cy="720080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noProof="0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заседания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0" name="Выноска 1 29"/>
          <p:cNvSpPr/>
          <p:nvPr/>
        </p:nvSpPr>
        <p:spPr>
          <a:xfrm>
            <a:off x="7595034" y="4439357"/>
            <a:ext cx="1254057" cy="682382"/>
          </a:xfrm>
          <a:prstGeom prst="borderCallout1">
            <a:avLst>
              <a:gd name="adj1" fmla="val -259"/>
              <a:gd name="adj2" fmla="val 33292"/>
              <a:gd name="adj3" fmla="val -21399"/>
              <a:gd name="adj4" fmla="val 7973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2025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заседания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V="1">
            <a:off x="6596994" y="3955449"/>
            <a:ext cx="755002" cy="46615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30" idx="3"/>
          </p:cNvCxnSpPr>
          <p:nvPr/>
        </p:nvCxnSpPr>
        <p:spPr>
          <a:xfrm flipH="1" flipV="1">
            <a:off x="7308304" y="3950658"/>
            <a:ext cx="913759" cy="488699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84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Выноска 3 36"/>
          <p:cNvSpPr/>
          <p:nvPr/>
        </p:nvSpPr>
        <p:spPr>
          <a:xfrm>
            <a:off x="3986858" y="3858761"/>
            <a:ext cx="4824536" cy="1160779"/>
          </a:xfrm>
          <a:prstGeom prst="borderCallout3">
            <a:avLst>
              <a:gd name="adj1" fmla="val 132"/>
              <a:gd name="adj2" fmla="val 56730"/>
              <a:gd name="adj3" fmla="val -47154"/>
              <a:gd name="adj4" fmla="val 51822"/>
              <a:gd name="adj5" fmla="val -124181"/>
              <a:gd name="adj6" fmla="val 44044"/>
              <a:gd name="adj7" fmla="val -124576"/>
              <a:gd name="adj8" fmla="val 44544"/>
            </a:avLst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100000">
                <a:srgbClr val="A2B9E2"/>
              </a:gs>
              <a:gs pos="99000">
                <a:srgbClr val="D1DCF1"/>
              </a:gs>
              <a:gs pos="84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Комиссия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Законодательного Собрания Свердловской области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контролю за достоверностью сведений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доходах, об имуществе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обязательствах имущественного характера, представляемых депутатами Законодательного Собрания Свердловской области 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(Постановление Законодательного Собрания Свердловской области </a:t>
            </a:r>
            <a:endParaRPr kumimoji="0" lang="ru-RU" sz="1050" b="0" i="1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07.12.2021 </a:t>
            </a: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215-ПЗС)</a:t>
            </a:r>
            <a:endParaRPr kumimoji="0" lang="ru-RU" sz="1050" b="0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2" name="Выноска 2 41"/>
          <p:cNvSpPr/>
          <p:nvPr/>
        </p:nvSpPr>
        <p:spPr>
          <a:xfrm>
            <a:off x="163902" y="3865612"/>
            <a:ext cx="3633288" cy="1155476"/>
          </a:xfrm>
          <a:prstGeom prst="borderCallout2">
            <a:avLst>
              <a:gd name="adj1" fmla="val -2661"/>
              <a:gd name="adj2" fmla="val 50608"/>
              <a:gd name="adj3" fmla="val -100259"/>
              <a:gd name="adj4" fmla="val 77440"/>
              <a:gd name="adj5" fmla="val -104995"/>
              <a:gd name="adj6" fmla="val 95274"/>
            </a:avLst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100000">
                <a:srgbClr val="A2B9E2"/>
              </a:gs>
              <a:gs pos="97000">
                <a:srgbClr val="D1DCF1"/>
              </a:gs>
              <a:gs pos="79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Комиссия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 соблюдению требований 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служебному поведению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отдельных государственных гражданских служащих Свердловской области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и урегулированию конфликта интересов 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Указ Губернатора Свердловской области </a:t>
            </a:r>
            <a:endParaRPr kumimoji="0" lang="ru-RU" sz="105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</a:t>
            </a:r>
            <a:r>
              <a:rPr kumimoji="0" lang="ru-RU" sz="10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07.08.2019 № 393-УГ)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872" y="2140574"/>
            <a:ext cx="1181552" cy="1580184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7" name="Прямоугольная выноска 26"/>
          <p:cNvSpPr/>
          <p:nvPr/>
        </p:nvSpPr>
        <p:spPr>
          <a:xfrm>
            <a:off x="444892" y="2172212"/>
            <a:ext cx="6515047" cy="533181"/>
          </a:xfrm>
          <a:prstGeom prst="wedgeRectCallout">
            <a:avLst>
              <a:gd name="adj1" fmla="val 54923"/>
              <a:gd name="adj2" fmla="val 73605"/>
            </a:avLst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100000">
                <a:srgbClr val="A2B9E2"/>
              </a:gs>
              <a:gs pos="97000">
                <a:srgbClr val="D1DCF1"/>
              </a:gs>
              <a:gs pos="79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 w="19050">
            <a:solidFill>
              <a:schemeClr val="accent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243</a:t>
            </a:r>
            <a:r>
              <a:rPr kumimoji="0" lang="ru-RU" sz="1500" b="1" i="0" u="none" strike="noStrike" kern="1200" cap="none" spc="0" normalizeH="0" baseline="0" noProof="0" smtClean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 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СОБЛЮДЕНИЮ ТРЕБОВАНИЙ К СЛУЖЕБНОМУ ПОВЕДЕНИЮ И УРЕГУЛИРОВАНИЮ КОНФЛИКТА ИНТЕРЕСОВ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5" name="Выноска 1 34"/>
          <p:cNvSpPr/>
          <p:nvPr/>
        </p:nvSpPr>
        <p:spPr>
          <a:xfrm>
            <a:off x="3203848" y="2985441"/>
            <a:ext cx="3910462" cy="595102"/>
          </a:xfrm>
          <a:prstGeom prst="borderCallout1">
            <a:avLst>
              <a:gd name="adj1" fmla="val 565"/>
              <a:gd name="adj2" fmla="val 65928"/>
              <a:gd name="adj3" fmla="val -40007"/>
              <a:gd name="adj4" fmla="val 45422"/>
            </a:avLst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100000">
                <a:srgbClr val="A2B9E2"/>
              </a:gs>
              <a:gs pos="99000">
                <a:srgbClr val="D1DCF1"/>
              </a:gs>
              <a:gs pos="8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168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органах местного самоуправления муниципальных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образований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1" name="Выноска 1 40"/>
          <p:cNvSpPr/>
          <p:nvPr/>
        </p:nvSpPr>
        <p:spPr>
          <a:xfrm>
            <a:off x="320720" y="2978305"/>
            <a:ext cx="2592873" cy="581870"/>
          </a:xfrm>
          <a:prstGeom prst="borderCallout1">
            <a:avLst>
              <a:gd name="adj1" fmla="val 324"/>
              <a:gd name="adj2" fmla="val 48152"/>
              <a:gd name="adj3" fmla="val -46165"/>
              <a:gd name="adj4" fmla="val 59233"/>
            </a:avLst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100000">
                <a:srgbClr val="A2B9E2"/>
              </a:gs>
              <a:gs pos="98000">
                <a:srgbClr val="D1DCF1"/>
              </a:gs>
              <a:gs pos="89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73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государственных органах Свердловской области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2441" y="-24352"/>
            <a:ext cx="88349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СОВЕРШЕНСТВУЕТСЯ СИСТЕМА </a:t>
            </a: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КОМИССИЙ ПО ВОПРОСАМ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4472C4">
                    <a:lumMod val="75000"/>
                  </a:srgb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ПРОТИВОДЕЙСТВИЯ КОРРУПЦИИ В СВЕРДЛОВСКОЙ ОБЛАСТИ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425" y="494572"/>
            <a:ext cx="9000999" cy="368353"/>
          </a:xfrm>
          <a:prstGeom prst="round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КОМИССИЯ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КООРДИНАЦИИ РАБОТЫ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ПРОТИВОДЕЙСТВИЮ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КОРРУПЦИИ В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СВЕРДЛОВСКОЙ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ОБЛАСТИ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1358" y="905735"/>
            <a:ext cx="2476672" cy="411695"/>
          </a:xfrm>
          <a:prstGeom prst="round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rgbClr val="AAE2C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ГОСУДАРСТВЕННЫЕ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ОРГАНЫ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431283" y="1343231"/>
            <a:ext cx="371748" cy="25036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83913" y="905735"/>
            <a:ext cx="3744415" cy="411695"/>
          </a:xfrm>
          <a:prstGeom prst="round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rgbClr val="AAE2C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ОРГАНЫ МЕСТНОГО САМОУПРАВЛЕНИЯ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5223" y="1599797"/>
            <a:ext cx="2388941" cy="411695"/>
          </a:xfrm>
          <a:prstGeom prst="round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33</a:t>
            </a: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КОМИССИИ </a:t>
            </a:r>
            <a:b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ПРОТИВОДЕЙСТВИЮ КОРРУПЦИИ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46899" y="1599408"/>
            <a:ext cx="4104455" cy="523365"/>
          </a:xfrm>
          <a:prstGeom prst="round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94</a:t>
            </a: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КОМИССИИ ПО КООРДИНАЦИИ РАБОТЫ ПО ПРОТИВОДЕЙСТВИЮ КОРРУПЦИИ (СОВЕТЫ ПО ПРОТИВОДЕЙСТВИЮ КОРРУПЦИИ)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6027379" y="1352368"/>
            <a:ext cx="371748" cy="23843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3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Прямая со стрелкой 19"/>
          <p:cNvCxnSpPr>
            <a:stCxn id="13" idx="0"/>
            <a:endCxn id="30" idx="0"/>
          </p:cNvCxnSpPr>
          <p:nvPr/>
        </p:nvCxnSpPr>
        <p:spPr>
          <a:xfrm>
            <a:off x="3059389" y="2064411"/>
            <a:ext cx="36447" cy="2165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V="1">
            <a:off x="4088299" y="2534778"/>
            <a:ext cx="1486017" cy="363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088299" y="3192789"/>
            <a:ext cx="14316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034399" y="3433480"/>
            <a:ext cx="1582224" cy="375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1399048" y="1519427"/>
            <a:ext cx="6737615" cy="13250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1167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67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-9577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 </a:t>
            </a:r>
            <a:endParaRPr kumimoji="0" lang="ru-RU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67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1167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81667" y="5363104"/>
            <a:ext cx="5905500" cy="2974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613" y="-1487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УПОЛНОМОЧЕННЫЙ ГОСУДАРСТВЕННЫЙ ОРГАН </a:t>
            </a:r>
            <a:r>
              <a:rPr kumimoji="0" lang="ru-RU" sz="1200" b="1" i="0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СВЕРДЛОВСКОЙ ОБЛАСТИ </a:t>
            </a:r>
            <a:endParaRPr kumimoji="0" lang="en-US" sz="1200" b="1" i="0" u="none" strike="noStrike" kern="1200" cap="none" spc="0" normalizeH="0" baseline="0" noProof="0" dirty="0" smtClean="0">
              <a:ln w="9000" cmpd="sng">
                <a:noFill/>
                <a:prstDash val="solid"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</a:t>
            </a:r>
            <a:r>
              <a:rPr kumimoji="0" lang="ru-RU" sz="1200" b="1" i="0" u="none" strike="noStrike" kern="1200" cap="none" spc="0" normalizeH="0" baseline="0" noProof="0" dirty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ПРОФИЛАКТИКЕ КОРРУПЦИОННЫХ И ИНЫХ ПРАВОНАРУШЕНИЙ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94847" y="2064411"/>
            <a:ext cx="3329083" cy="19135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Директор Департамента,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Член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Правительства Свердловской области, секретарь Комиссии 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координации работы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по противодействию коррупции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Свердловской области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5930" y="2215061"/>
            <a:ext cx="3025774" cy="6000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Советники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Департамента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31426" y="2893294"/>
            <a:ext cx="3045030" cy="598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Консультант по вопросам мобилизационной подготовки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</a:t>
            </a:r>
            <a:r>
              <a:rPr kumimoji="0" lang="ru-RU" sz="1167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секретного делопроизводства</a:t>
            </a:r>
            <a:endParaRPr kumimoji="0" lang="ru-RU" sz="11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4088299" y="1380899"/>
            <a:ext cx="371748" cy="198536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613" y="409361"/>
            <a:ext cx="8864867" cy="9418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Постановление Правительства Свердловской области от 15.12.2022 № 871-ПП «О Департаменте</a:t>
            </a:r>
            <a:r>
              <a:rPr kumimoji="0" lang="ru-RU" sz="1200" b="1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противодействия коррупции Свердловской области и внесении изменений в постановление Правительства Свердловской области </a:t>
            </a:r>
            <a:b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18.04.2019 № 248-ПП «О Департаменте противодействия коррупции и контроля Свердловской области»</a:t>
            </a:r>
            <a:r>
              <a:rPr kumimoji="0" lang="ru-RU" sz="1200" b="1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(Предельный лимит штатной численности составляет 23 единицы)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24978" y="1625111"/>
            <a:ext cx="7511685" cy="4324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33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ДЕПАРТАМЕНТ ПРОТИВОДЕЙСТВИЯ КОРРУПЦИИ СВЕРДЛОВСКОЙ ОБЛАСТИ </a:t>
            </a:r>
            <a:endParaRPr kumimoji="0" lang="ru-RU" sz="1333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99592" y="4229574"/>
            <a:ext cx="4392488" cy="3819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Заместитель директора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Департамента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434417" y="5052747"/>
            <a:ext cx="3464267" cy="553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Отдел контроля за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соблюдением антикоррупционных норм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7380" y="5052953"/>
            <a:ext cx="3807914" cy="553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Отдел </a:t>
            </a:r>
            <a:r>
              <a:rPr kumimoji="0" lang="ru-RU" sz="1167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мониторинга и методической работы</a:t>
            </a:r>
            <a:endParaRPr kumimoji="0" lang="ru-RU" sz="11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631426" y="3692106"/>
            <a:ext cx="3146769" cy="4997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Отдел организационно-правовой </a:t>
            </a:r>
            <a:endParaRPr kumimoji="0" lang="ru-RU" sz="1167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67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</a:t>
            </a:r>
            <a:r>
              <a:rPr kumimoji="0" lang="ru-RU" sz="11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кадровой работы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351538" y="4665452"/>
            <a:ext cx="564278" cy="316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283968" y="4665452"/>
            <a:ext cx="792088" cy="352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00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>
        <p:sndAc>
          <p:stSnd>
            <p:snd r:embed="rId3" name="click.wav"/>
          </p:stSnd>
        </p:sndAc>
      </p:transition>
    </mc:Choice>
    <mc:Fallback xmlns="">
      <p:transition advClick="0" advTm="20000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65767" y="4639698"/>
            <a:ext cx="184731" cy="254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36512" y="127729"/>
            <a:ext cx="9180512" cy="360926"/>
          </a:xfrm>
        </p:spPr>
        <p:txBody>
          <a:bodyPr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b="1" dirty="0" smtClean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СОВЕРШЕНСТВУЕТСЯ ЗАКОНОДАТЕЛЬСТВО </a:t>
            </a: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СВЕРДЛОВСКОЙ ОБЛАСТИ </a:t>
            </a:r>
            <a:br>
              <a:rPr lang="ru-RU" sz="1600" b="1" dirty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4472C4">
                    <a:lumMod val="75000"/>
                  </a:srgbClr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СФЕРЕ ПРОТИВОДЕЙСТВИЯ КОРРУПЦИИ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78456" y="19409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53244"/>
            <a:ext cx="90174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36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1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</a:t>
            </a:r>
            <a:r>
              <a:rPr kumimoji="0" lang="en-US" b="0" i="1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202</a:t>
            </a:r>
            <a:r>
              <a:rPr lang="ru-RU" i="1" u="sng" noProof="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kumimoji="0" lang="en-US" b="0" i="1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b="0" i="1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 </a:t>
            </a:r>
            <a:r>
              <a:rPr kumimoji="0" lang="ru-RU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принято </a:t>
            </a:r>
            <a:r>
              <a:rPr lang="ru-RU" b="1" i="1" u="sng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</a:t>
            </a:r>
            <a:r>
              <a:rPr kumimoji="0" lang="ru-RU" b="1" i="1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нормативных правовых актов в сфере противодействия коррупции, в том числе: </a:t>
            </a:r>
            <a:endParaRPr kumimoji="0" lang="ru-RU" b="0" i="1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36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>
              <a:defRPr/>
            </a:pPr>
            <a:r>
              <a:rPr lang="ru-RU" sz="1400" b="1" i="1" u="sng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sz="1400" b="1" i="1" u="sng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400" i="1" u="sng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Закон</a:t>
            </a:r>
            <a:r>
              <a:rPr lang="ru-RU" sz="1400" b="1" i="1" u="sng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400" i="1" u="sng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Свердловской </a:t>
            </a:r>
            <a:r>
              <a:rPr lang="ru-RU" sz="1400" i="1" u="sng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области:</a:t>
            </a:r>
          </a:p>
          <a:p>
            <a:pPr marL="171450" lvl="0" indent="-171450" algn="just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21 мая 2025 года № 29-ОЗ «О внесении изменений 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отдельные законы Свердловской области»</a:t>
            </a:r>
            <a:r>
              <a:rPr lang="ru-RU" sz="1400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.</a:t>
            </a:r>
            <a:endParaRPr lang="ru-RU" sz="14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i="1" u="sng" dirty="0" smtClean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u="sng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kumimoji="0" lang="ru-RU" sz="14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Указов Губернатора Свердловской области: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iberation Serif" panose="02020603050405020304" pitchFamily="18" charset="0"/>
              </a:rPr>
              <a:t> </a:t>
            </a: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27.01.2025 № 19-УГ «О внесении изменений в отдельные указы Губернатора Свердловской области в сфере противодействия коррупции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»;</a:t>
            </a:r>
            <a:endParaRPr lang="ru-RU" sz="1400" dirty="0" smtClean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17.04.2025 № 134-УГ «О внесении изменений в Указ Губернатора Свердловской области от 12.12.2019 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 666-УГ «О мерах 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реализации положений Федерального закона от 3 декабря 2012 года № 230-ФЗ «О контроле 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соответствием расходов лиц, замещающих государственные должности, и иных лиц </a:t>
            </a:r>
            <a:b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их </a:t>
            </a:r>
            <a:r>
              <a:rPr lang="ru-RU" sz="14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доходам</a:t>
            </a:r>
            <a:r>
              <a:rPr lang="ru-RU" sz="1400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»;</a:t>
            </a: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30.04.2025 № 162-УГ «О внесении изменений в отдельные указы Губернатора Свердловской области в сфере противодействия коррупции»</a:t>
            </a:r>
            <a:r>
              <a:rPr lang="ru-RU" sz="1400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;</a:t>
            </a: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12.05.2025 № 168-УГ «Об утверждении региональной антикоррупционной программы Свердловской области»</a:t>
            </a:r>
            <a:r>
              <a:rPr lang="ru-RU" sz="1400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;</a:t>
            </a:r>
          </a:p>
          <a:p>
            <a:pPr marL="171450" lvl="0" indent="-1714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от 09.06.2025 № 216-УГ «О внесении изменений в отдельные указы Губернатора Свердловской области в сфере противодействия коррупции»</a:t>
            </a:r>
            <a:r>
              <a:rPr lang="ru-RU" sz="1400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;</a:t>
            </a:r>
          </a:p>
          <a:p>
            <a:pPr lvl="0" algn="just"/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8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1">
                <a:lumMod val="5000"/>
                <a:lumOff val="95000"/>
              </a:schemeClr>
            </a:gs>
            <a:gs pos="95000">
              <a:srgbClr val="409AB5"/>
            </a:gs>
            <a:gs pos="0">
              <a:schemeClr val="bg1"/>
            </a:gs>
            <a:gs pos="100000">
              <a:srgbClr val="70B3C8">
                <a:alpha val="98000"/>
              </a:srgbClr>
            </a:gs>
            <a:gs pos="3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88571" y="2112679"/>
            <a:ext cx="461953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endParaRPr lang="ru-RU" sz="1350" b="1" dirty="0">
              <a:solidFill>
                <a:srgbClr val="FF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-4364" y="102720"/>
            <a:ext cx="9144000" cy="584775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 ОСУЩЕСТВЛЯЕТСЯ ПРОСВЕТИТЕЛЬСКАЯ ДЕЯТЕЛЬНОСТЬ </a:t>
            </a:r>
            <a:b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</a:br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В МУНИЦИПАЛЬНЫХ ОБРАЗОВАНИЯХ</a:t>
            </a:r>
            <a:endParaRPr lang="ru-RU" sz="1600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42380" y="941436"/>
            <a:ext cx="4079381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Проводятся:</a:t>
            </a:r>
          </a:p>
          <a:p>
            <a:pPr marL="257175" indent="-257175" defTabSz="685800">
              <a:spcBef>
                <a:spcPts val="450"/>
              </a:spcBef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МЕТОДИЧЕСКОЕ КОНСУЛЬТИРОВАНИЕ </a:t>
            </a:r>
            <a:r>
              <a:rPr lang="ru-RU" dirty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для глав муниципальных образований </a:t>
            </a: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/>
            </a:r>
            <a:b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</a:b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на </a:t>
            </a:r>
            <a:r>
              <a:rPr lang="ru-RU" dirty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антикоррупционную </a:t>
            </a: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тематику</a:t>
            </a:r>
            <a:endParaRPr lang="ru-RU" dirty="0">
              <a:solidFill>
                <a:srgbClr val="4472C4">
                  <a:lumMod val="50000"/>
                </a:srgb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24275" y="2970100"/>
            <a:ext cx="2444544" cy="403722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anchor="ctr"/>
          <a:lstStyle/>
          <a:p>
            <a:pPr algn="ctr" defTabSz="685800"/>
            <a:r>
              <a:rPr lang="ru-RU" sz="1650" b="1" dirty="0">
                <a:solidFill>
                  <a:srgbClr val="4472C4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Дни Департамента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35896" y="3437426"/>
            <a:ext cx="2356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056" indent="8335" defTabSz="685800"/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2025 </a:t>
            </a: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году проведено </a:t>
            </a:r>
          </a:p>
          <a:p>
            <a:pPr marL="69056" indent="8335" defTabSz="685800"/>
            <a:r>
              <a:rPr lang="ru-RU" b="1" dirty="0" smtClean="0">
                <a:solidFill>
                  <a:srgbClr val="C00000"/>
                </a:solidFill>
                <a:latin typeface="Liberation Serif" panose="02020603050405020304" pitchFamily="18" charset="0"/>
              </a:rPr>
              <a:t>10</a:t>
            </a:r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 занятий </a:t>
            </a:r>
          </a:p>
          <a:p>
            <a:pPr marL="69056" indent="8335" defTabSz="685800"/>
            <a:r>
              <a:rPr lang="ru-RU" dirty="0" smtClean="0">
                <a:solidFill>
                  <a:srgbClr val="4472C4">
                    <a:lumMod val="50000"/>
                  </a:srgbClr>
                </a:solidFill>
                <a:latin typeface="Liberation Serif" panose="02020603050405020304" pitchFamily="18" charset="0"/>
              </a:rPr>
              <a:t>в муниципальных образованиях</a:t>
            </a:r>
            <a:endParaRPr lang="ru-RU" dirty="0">
              <a:solidFill>
                <a:srgbClr val="4472C4">
                  <a:lumMod val="50000"/>
                </a:srgb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364" y="4979440"/>
            <a:ext cx="2187502" cy="6240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44" y="778777"/>
            <a:ext cx="2749223" cy="20619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14" y="3420638"/>
            <a:ext cx="2703353" cy="20275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437426"/>
            <a:ext cx="2680970" cy="201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1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6315" y="21497"/>
            <a:ext cx="9528702" cy="520246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«ДНИ ДЕПАРТАМЕНТА» В МУНИЦИПАЛЬНЫХ ОБРАЗОВАНИЯХ </a:t>
            </a:r>
            <a:br>
              <a:rPr lang="ru-RU" sz="1400" b="1" dirty="0" smtClean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400" b="1" dirty="0" smtClean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СТАЛИ КОНСУЛЬТАТИВНО-ПРОСВЕТИТЕЛЬСКИМИ</a:t>
            </a:r>
            <a:endParaRPr lang="ru-RU" sz="1300" b="1" dirty="0">
              <a:solidFill>
                <a:srgbClr val="0C217A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65767" y="4639698"/>
            <a:ext cx="184731" cy="254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053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4021" y="508300"/>
            <a:ext cx="9136201" cy="155996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indent="446088" algn="just"/>
            <a:r>
              <a:rPr lang="ru-RU" sz="1500" dirty="0" smtClean="0">
                <a:latin typeface="Liberation Serif" panose="02020603050405020304" pitchFamily="18" charset="0"/>
              </a:rPr>
              <a:t>На рабочих встречах с главами  муниципальных образований и их заместителями, председателями дум, счетных и общественных палат обсуждаются вопросы организации антикоррупционной деятельности. Рекомендации</a:t>
            </a:r>
            <a:r>
              <a:rPr lang="ru-RU" sz="1500" dirty="0" smtClean="0">
                <a:latin typeface="Liberation Serif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Liberation Serif" panose="02020603050405020304" pitchFamily="18" charset="0"/>
              </a:rPr>
              <a:t>по совершенствованию работы по профилактике коррупционных правонарушений направляются главам муниципалитетов. Устранение недостатков держится на контроле. </a:t>
            </a:r>
            <a:br>
              <a:rPr lang="ru-RU" sz="1500" dirty="0" smtClean="0">
                <a:latin typeface="Liberation Serif" panose="02020603050405020304" pitchFamily="18" charset="0"/>
              </a:rPr>
            </a:br>
            <a:r>
              <a:rPr lang="ru-RU" sz="1500" dirty="0" smtClean="0">
                <a:latin typeface="Liberation Serif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«Дней Департамента» проводится правовое консультирование граждан.</a:t>
            </a:r>
            <a:endParaRPr lang="ru-RU" sz="1500" dirty="0">
              <a:latin typeface="Liberation Serif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233" y="2159010"/>
            <a:ext cx="3307067" cy="2480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565726"/>
            <a:ext cx="4392848" cy="2676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1" y="3537994"/>
            <a:ext cx="2445009" cy="210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6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31304" y="1176"/>
            <a:ext cx="9144000" cy="584775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ПРОДОЛЖЕНА ПРАКТИКА СТАЖИРОВОК ЗАМЕСТИТЕЛЕЙ ГЛАВ МУНИЦИПАЛЬНЫХ ОБРАЗОВАНИЙ, КУРИРУЮЩИХ ВОПРОСЫ ПРОФИЛАКТИКИ КОРРУПЦИИ </a:t>
            </a:r>
            <a:endParaRPr lang="ru-RU" sz="1600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80" y="5191780"/>
            <a:ext cx="9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2025 году </a:t>
            </a:r>
            <a:r>
              <a:rPr lang="ru-RU" sz="14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стажировку прошли 83 заместителя глав муниципальных образований</a:t>
            </a:r>
            <a:r>
              <a:rPr lang="ru-RU" sz="14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курирующих вопросы противодействия коррупции в границах муниципалитета</a:t>
            </a:r>
            <a:endParaRPr lang="ru-RU" sz="14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15613"/>
            <a:ext cx="5897131" cy="28840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815613"/>
            <a:ext cx="2160240" cy="16201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936" y="2505910"/>
            <a:ext cx="5868144" cy="260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1">
                <a:lumMod val="5000"/>
                <a:lumOff val="95000"/>
              </a:schemeClr>
            </a:gs>
            <a:gs pos="95000">
              <a:srgbClr val="409AB5"/>
            </a:gs>
            <a:gs pos="0">
              <a:schemeClr val="bg1"/>
            </a:gs>
            <a:gs pos="100000">
              <a:srgbClr val="70B3C8">
                <a:alpha val="98000"/>
              </a:srgbClr>
            </a:gs>
            <a:gs pos="3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0" y="-24090"/>
            <a:ext cx="9144000" cy="584775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ПРОВОДЯТСЯ МЕРОПРИЯТИЯ НА АНТИКОРРУПЦИОННУЮ ТЕМАТИКУ ДЛЯ ШКОЛЬНИКОВ И СТУДЕНТОВ ОБРАЗОВАТЕЛЬНЫХ ОРГАНИЗАЦИЙ </a:t>
            </a:r>
            <a:endParaRPr lang="ru-RU" sz="1600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705627"/>
            <a:ext cx="395569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Liberation Serif" panose="02020603050405020304" pitchFamily="18" charset="0"/>
              </a:rPr>
              <a:t>В 2025 году 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</a:rPr>
              <a:t>проведено 16 семинаров </a:t>
            </a:r>
            <a:b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</a:rPr>
            </a:br>
            <a:r>
              <a:rPr lang="ru-RU" sz="1600" dirty="0" smtClean="0">
                <a:latin typeface="Liberation Serif" panose="02020603050405020304" pitchFamily="18" charset="0"/>
              </a:rPr>
              <a:t>на антикоррупционную тематику для </a:t>
            </a:r>
            <a:br>
              <a:rPr lang="ru-RU" sz="1600" dirty="0" smtClean="0">
                <a:latin typeface="Liberation Serif" panose="02020603050405020304" pitchFamily="18" charset="0"/>
              </a:rPr>
            </a:br>
            <a:r>
              <a:rPr lang="ru-RU" sz="1600" dirty="0" smtClean="0">
                <a:latin typeface="Liberation Serif" panose="02020603050405020304" pitchFamily="18" charset="0"/>
              </a:rPr>
              <a:t>школьников и студентов образовательных </a:t>
            </a:r>
            <a:br>
              <a:rPr lang="ru-RU" sz="1600" dirty="0" smtClean="0">
                <a:latin typeface="Liberation Serif" panose="02020603050405020304" pitchFamily="18" charset="0"/>
              </a:rPr>
            </a:br>
            <a:r>
              <a:rPr lang="ru-RU" sz="1600" dirty="0" smtClean="0">
                <a:latin typeface="Liberation Serif" panose="02020603050405020304" pitchFamily="18" charset="0"/>
              </a:rPr>
              <a:t>организаций</a:t>
            </a:r>
            <a:endParaRPr lang="ru-RU" sz="1600" dirty="0">
              <a:latin typeface="Liberation Serif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" y="1880298"/>
            <a:ext cx="2841531" cy="15418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6136" y="727962"/>
            <a:ext cx="3096344" cy="23222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217539"/>
            <a:ext cx="3168352" cy="2376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" y="3627844"/>
            <a:ext cx="2841531" cy="18072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479" y="3793604"/>
            <a:ext cx="2377193" cy="15841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27" y="1889091"/>
            <a:ext cx="2342949" cy="156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6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98000">
              <a:srgbClr val="409AB5"/>
            </a:gs>
            <a:gs pos="68000">
              <a:schemeClr val="bg1"/>
            </a:gs>
            <a:gs pos="65000">
              <a:srgbClr val="70B3C8">
                <a:alpha val="98000"/>
              </a:srgbClr>
            </a:gs>
            <a:gs pos="74000">
              <a:srgbClr val="72ADB1"/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0" y="195328"/>
            <a:ext cx="9144000" cy="584775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РЕАЛИЗУЕТСЯ ПЕРВЫЙ В РОССИИ МОЛОДЕЖНЫЙ  ПРОЕКТ</a:t>
            </a:r>
            <a:b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 smtClean="0">
                <a:solidFill>
                  <a:prstClr val="white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«ШКОЛА ПРОТИВОДЕЙСТВИЯ КОРРУПЦИИ»</a:t>
            </a:r>
            <a:endParaRPr lang="ru-RU" sz="1600" b="1" dirty="0">
              <a:solidFill>
                <a:prstClr val="white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79681" y="5086350"/>
            <a:ext cx="2000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white"/>
                </a:solidFill>
                <a:latin typeface="Calibri"/>
              </a:rPr>
              <a:t>5</a:t>
            </a:r>
            <a:endParaRPr lang="ru-RU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38" y="5052717"/>
            <a:ext cx="9009868" cy="609508"/>
          </a:xfrm>
          <a:prstGeom prst="rect">
            <a:avLst/>
          </a:prstGeom>
          <a:solidFill>
            <a:srgbClr val="E7E6E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4460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</a:endParaRPr>
          </a:p>
          <a:p>
            <a:pPr marL="0" marR="0" lvl="0" indent="44608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В 2025 году в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рамках молодежного проекта «Школа противодействия коррупции» проведено </a:t>
            </a:r>
            <a:r>
              <a:rPr lang="ru-RU" sz="1400" kern="0" dirty="0" smtClean="0">
                <a:solidFill>
                  <a:prstClr val="black"/>
                </a:solidFill>
                <a:latin typeface="Liberation Serif" panose="02020603050405020304" pitchFamily="18" charset="0"/>
              </a:rPr>
              <a:t>14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учебных </a:t>
            </a:r>
            <a:r>
              <a:rPr lang="ru-RU" sz="1400" kern="0" dirty="0" smtClean="0">
                <a:solidFill>
                  <a:prstClr val="black"/>
                </a:solidFill>
                <a:latin typeface="Liberation Serif" panose="02020603050405020304" pitchFamily="18" charset="0"/>
              </a:rPr>
              <a:t>занятия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</a:t>
            </a:r>
            <a:r>
              <a:rPr lang="ru-RU" sz="1400" kern="0" noProof="0" dirty="0" smtClean="0">
                <a:solidFill>
                  <a:prstClr val="black"/>
                </a:solidFill>
                <a:latin typeface="Liberation Serif" panose="02020603050405020304" pitchFamily="18" charset="0"/>
              </a:rPr>
              <a:t>для 118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студентов </a:t>
            </a:r>
            <a:r>
              <a:rPr kumimoji="0" lang="ru-RU" sz="1400" b="0" i="0" u="none" strike="noStrike" kern="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УрГЮУ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и </a:t>
            </a:r>
            <a:r>
              <a:rPr kumimoji="0" lang="ru-RU" sz="1400" b="0" i="0" u="none" strike="noStrike" kern="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УрГЭУ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</a:rPr>
              <a:t> на антикоррупционную тематику. 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</a:endParaRPr>
          </a:p>
          <a:p>
            <a:pPr marL="0" marR="0" lvl="0" indent="45021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16410"/>
            <a:ext cx="4327994" cy="194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020" y="855908"/>
            <a:ext cx="2746841" cy="20601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421" y="1129308"/>
            <a:ext cx="1552300" cy="2069733"/>
          </a:xfrm>
          <a:prstGeom prst="rect">
            <a:avLst/>
          </a:prstGeom>
        </p:spPr>
      </p:pic>
      <p:pic>
        <p:nvPicPr>
          <p:cNvPr id="8" name="VID_20260122_144641_19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872" y="888680"/>
            <a:ext cx="2160240" cy="360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0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84115" y="265212"/>
            <a:ext cx="8736357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ЦИФРОВИЗАЦИЯ В СФЕРЕ ПРОТИВОДЕЙСТВИЯ КОРРУПЦИИ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5292"/>
            <a:ext cx="4548611" cy="27132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39" y="1003001"/>
            <a:ext cx="4073805" cy="26955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5516" y="3721596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/>
            <a:endParaRPr lang="ru-RU" b="1" dirty="0" smtClean="0">
              <a:latin typeface="Liberation Serif" panose="02020603050405020304" pitchFamily="18" charset="0"/>
            </a:endParaRPr>
          </a:p>
          <a:p>
            <a:pPr lvl="0" algn="just" defTabSz="685800"/>
            <a:r>
              <a:rPr lang="ru-RU" dirty="0" smtClean="0">
                <a:latin typeface="Liberation Serif" panose="02020603050405020304" pitchFamily="18" charset="0"/>
              </a:rPr>
              <a:t>Апробировано </a:t>
            </a:r>
            <a:r>
              <a:rPr lang="ru-RU" dirty="0">
                <a:latin typeface="Liberation Serif" panose="02020603050405020304" pitchFamily="18" charset="0"/>
              </a:rPr>
              <a:t>проведение анализа сведений о </a:t>
            </a:r>
            <a:r>
              <a:rPr lang="ru-RU" dirty="0" smtClean="0">
                <a:latin typeface="Liberation Serif" panose="02020603050405020304" pitchFamily="18" charset="0"/>
              </a:rPr>
              <a:t>доходах, расходах, об имуществе </a:t>
            </a:r>
            <a:br>
              <a:rPr lang="ru-RU" dirty="0" smtClean="0">
                <a:latin typeface="Liberation Serif" panose="02020603050405020304" pitchFamily="18" charset="0"/>
              </a:rPr>
            </a:br>
            <a:r>
              <a:rPr lang="ru-RU" dirty="0" smtClean="0">
                <a:latin typeface="Liberation Serif" panose="02020603050405020304" pitchFamily="18" charset="0"/>
              </a:rPr>
              <a:t>и обязательствах имущественного характера </a:t>
            </a:r>
            <a:r>
              <a:rPr lang="ru-RU" dirty="0">
                <a:latin typeface="Liberation Serif" panose="02020603050405020304" pitchFamily="18" charset="0"/>
              </a:rPr>
              <a:t>государственных </a:t>
            </a:r>
            <a:r>
              <a:rPr lang="ru-RU" dirty="0" smtClean="0">
                <a:latin typeface="Liberation Serif" panose="02020603050405020304" pitchFamily="18" charset="0"/>
              </a:rPr>
              <a:t>служащих Свердловской области с использованием ГИС «Посейдон</a:t>
            </a:r>
            <a:r>
              <a:rPr lang="ru-RU" dirty="0">
                <a:latin typeface="Liberation Serif" panose="02020603050405020304" pitchFamily="18" charset="0"/>
              </a:rPr>
              <a:t>». </a:t>
            </a:r>
            <a:r>
              <a:rPr lang="ru-RU" b="1" dirty="0" smtClean="0">
                <a:solidFill>
                  <a:srgbClr val="C00000"/>
                </a:solidFill>
                <a:latin typeface="Liberation Serif" panose="02020603050405020304" pitchFamily="18" charset="0"/>
              </a:rPr>
              <a:t>Проанализировано </a:t>
            </a:r>
            <a:r>
              <a:rPr lang="ru-RU" b="1" dirty="0">
                <a:solidFill>
                  <a:srgbClr val="C00000"/>
                </a:solidFill>
                <a:latin typeface="Liberation Serif" panose="02020603050405020304" pitchFamily="18" charset="0"/>
              </a:rPr>
              <a:t>почти 3 тысячи справок о доходах </a:t>
            </a:r>
            <a:r>
              <a:rPr lang="ru-RU" b="1" dirty="0" smtClean="0">
                <a:solidFill>
                  <a:srgbClr val="C00000"/>
                </a:solidFill>
                <a:latin typeface="Liberation Serif" panose="02020603050405020304" pitchFamily="18" charset="0"/>
              </a:rPr>
              <a:t>государственных  служащих 69 исполнительных органов  государственной власти Свердловской области </a:t>
            </a:r>
          </a:p>
          <a:p>
            <a:pPr lvl="0" algn="ctr" defTabSz="685800"/>
            <a:endParaRPr lang="ru-RU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7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84115" y="265212"/>
            <a:ext cx="8736357" cy="646331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СЕМИНАРЫ ДЛЯ ПЕДАГОГИЧЕСКИХ РАБОТНИКОВ ОБРАЗОВАТЕЛЬНЫХ ОРГАНИЗАЦИЙ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428" y="758981"/>
            <a:ext cx="8784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/>
            <a:endParaRPr lang="ru-RU" b="1" dirty="0" smtClean="0">
              <a:latin typeface="Liberation Serif" panose="02020603050405020304" pitchFamily="18" charset="0"/>
            </a:endParaRPr>
          </a:p>
          <a:p>
            <a:pPr lvl="0" algn="just" defTabSz="685800"/>
            <a:r>
              <a:rPr lang="ru-RU" dirty="0" smtClean="0">
                <a:latin typeface="Liberation Serif" panose="02020603050405020304" pitchFamily="18" charset="0"/>
              </a:rPr>
              <a:t>В 2025 году проведены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</a:rPr>
              <a:t>3 семинарских занятия </a:t>
            </a:r>
            <a:r>
              <a:rPr lang="ru-RU" dirty="0" smtClean="0">
                <a:latin typeface="Liberation Serif" panose="02020603050405020304" pitchFamily="18" charset="0"/>
              </a:rPr>
              <a:t>на антикоррупционную тематику для </a:t>
            </a:r>
            <a:r>
              <a:rPr lang="ru-RU" dirty="0" smtClean="0">
                <a:solidFill>
                  <a:srgbClr val="FF0000"/>
                </a:solidFill>
                <a:latin typeface="Liberation Serif" panose="02020603050405020304" pitchFamily="18" charset="0"/>
              </a:rPr>
              <a:t>150 педагогических работников </a:t>
            </a:r>
            <a:r>
              <a:rPr lang="ru-RU" dirty="0" smtClean="0">
                <a:latin typeface="Liberation Serif" panose="02020603050405020304" pitchFamily="18" charset="0"/>
              </a:rPr>
              <a:t>образовательных организаций (</a:t>
            </a:r>
            <a:r>
              <a:rPr lang="ru-RU" dirty="0" err="1" smtClean="0">
                <a:latin typeface="Liberation Serif" panose="02020603050405020304" pitchFamily="18" charset="0"/>
                <a:ea typeface="Calibri" panose="020F0502020204030204" pitchFamily="34" charset="0"/>
              </a:rPr>
              <a:t>УрТИСИ</a:t>
            </a:r>
            <a:r>
              <a:rPr lang="ru-RU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Liberation Serif" panose="02020603050405020304" pitchFamily="18" charset="0"/>
                <a:ea typeface="Calibri" panose="020F0502020204030204" pitchFamily="34" charset="0"/>
              </a:rPr>
              <a:t>СибГУТИ</a:t>
            </a:r>
            <a:r>
              <a:rPr lang="ru-RU" dirty="0">
                <a:latin typeface="Liberation Serif" panose="02020603050405020304" pitchFamily="18" charset="0"/>
                <a:ea typeface="Calibri" panose="020F0502020204030204" pitchFamily="34" charset="0"/>
              </a:rPr>
              <a:t>, Екатеринбургский государственный театральный институт и Уральский институт </a:t>
            </a:r>
            <a:r>
              <a:rPr lang="ru-RU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latin typeface="Liberation Serif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Liberation Serif" panose="02020603050405020304" pitchFamily="18" charset="0"/>
                <a:ea typeface="Calibri" panose="020F0502020204030204" pitchFamily="34" charset="0"/>
              </a:rPr>
              <a:t>ГПС </a:t>
            </a:r>
            <a:r>
              <a:rPr lang="ru-RU" dirty="0">
                <a:latin typeface="Liberation Serif" panose="02020603050405020304" pitchFamily="18" charset="0"/>
                <a:ea typeface="Calibri" panose="020F0502020204030204" pitchFamily="34" charset="0"/>
              </a:rPr>
              <a:t>МЧС России)</a:t>
            </a:r>
            <a:endParaRPr lang="ru-RU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19" y="2356471"/>
            <a:ext cx="2657361" cy="1993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79" y="3503729"/>
            <a:ext cx="2952328" cy="1967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89" y="3721596"/>
            <a:ext cx="2910643" cy="1939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76" y="2178963"/>
            <a:ext cx="2984120" cy="198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712B11-D67D-4F19-AF5C-5DD54141CDCA}"/>
              </a:ext>
            </a:extLst>
          </p:cNvPr>
          <p:cNvSpPr/>
          <p:nvPr/>
        </p:nvSpPr>
        <p:spPr>
          <a:xfrm>
            <a:off x="84115" y="265212"/>
            <a:ext cx="8736357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12000">
                <a:srgbClr val="409AB5"/>
              </a:gs>
              <a:gs pos="88000">
                <a:srgbClr val="409AB5"/>
              </a:gs>
              <a:gs pos="100000">
                <a:schemeClr val="bg1"/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rgbClr val="409AB5"/>
                </a:gs>
                <a:gs pos="100000">
                  <a:schemeClr val="bg1"/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b="1" dirty="0" smtClean="0">
                <a:solidFill>
                  <a:prstClr val="white"/>
                </a:solidFill>
                <a:latin typeface="Liberation Serif" panose="02020603050405020304" pitchFamily="18" charset="0"/>
              </a:rPr>
              <a:t>МЕЖВУЗОВСКИЙ АНТИКОРРУПЦИОННЫЙ ЧЕМПИОНАТ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553244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85800"/>
            <a:endParaRPr lang="ru-RU" b="1" dirty="0" smtClean="0">
              <a:latin typeface="Liberation Serif" panose="02020603050405020304" pitchFamily="18" charset="0"/>
            </a:endParaRPr>
          </a:p>
          <a:p>
            <a:pPr lvl="0" algn="just" defTabSz="685800"/>
            <a:r>
              <a:rPr lang="ru-RU" dirty="0" smtClean="0">
                <a:latin typeface="Liberation Serif" panose="02020603050405020304" pitchFamily="18" charset="0"/>
              </a:rPr>
              <a:t>В 2025 году в Екатеринбурге прошел первый на Урале Межвузовский антикоррупционный чемпионат, в котором за звание лучших знатоков в сфере противодействия коррупции сразились команды Уральского института управления –филиала </a:t>
            </a:r>
            <a:r>
              <a:rPr lang="ru-RU" dirty="0" err="1" smtClean="0">
                <a:latin typeface="Liberation Serif" panose="02020603050405020304" pitchFamily="18" charset="0"/>
              </a:rPr>
              <a:t>РАНХиГС</a:t>
            </a:r>
            <a:r>
              <a:rPr lang="ru-RU" dirty="0" smtClean="0">
                <a:latin typeface="Liberation Serif" panose="02020603050405020304" pitchFamily="18" charset="0"/>
              </a:rPr>
              <a:t>, </a:t>
            </a:r>
            <a:r>
              <a:rPr lang="ru-RU" dirty="0" err="1" smtClean="0">
                <a:latin typeface="Liberation Serif" panose="02020603050405020304" pitchFamily="18" charset="0"/>
              </a:rPr>
              <a:t>УрФУ</a:t>
            </a:r>
            <a:r>
              <a:rPr lang="ru-RU" dirty="0" smtClean="0">
                <a:latin typeface="Liberation Serif" panose="02020603050405020304" pitchFamily="18" charset="0"/>
              </a:rPr>
              <a:t>, </a:t>
            </a:r>
            <a:r>
              <a:rPr lang="ru-RU" dirty="0" err="1" smtClean="0">
                <a:latin typeface="Liberation Serif" panose="02020603050405020304" pitchFamily="18" charset="0"/>
              </a:rPr>
              <a:t>УрГЭУ</a:t>
            </a:r>
            <a:r>
              <a:rPr lang="ru-RU" dirty="0" smtClean="0">
                <a:latin typeface="Liberation Serif" panose="02020603050405020304" pitchFamily="18" charset="0"/>
              </a:rPr>
              <a:t> и </a:t>
            </a:r>
            <a:r>
              <a:rPr lang="ru-RU" dirty="0" err="1" smtClean="0">
                <a:latin typeface="Liberation Serif" panose="02020603050405020304" pitchFamily="18" charset="0"/>
              </a:rPr>
              <a:t>УрГЮУ</a:t>
            </a:r>
            <a:r>
              <a:rPr lang="ru-RU" dirty="0" smtClean="0">
                <a:latin typeface="Liberation Serif" panose="02020603050405020304" pitchFamily="18" charset="0"/>
              </a:rPr>
              <a:t>. Всего в мероприятии приняло участие более 200 человек.</a:t>
            </a:r>
            <a:endParaRPr lang="ru-RU" b="1" dirty="0">
              <a:solidFill>
                <a:prstClr val="white"/>
              </a:solidFill>
              <a:latin typeface="Liberation Serif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43" y="2250106"/>
            <a:ext cx="2445075" cy="1630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35" y="2250106"/>
            <a:ext cx="2452973" cy="16353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971661"/>
            <a:ext cx="2446598" cy="16310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955" y="3974471"/>
            <a:ext cx="2438165" cy="16254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" y="2497460"/>
            <a:ext cx="3743581" cy="25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1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6465211" y="1995212"/>
            <a:ext cx="1710165" cy="1184345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96263" y="713593"/>
            <a:ext cx="1710165" cy="1184345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31007" y="808852"/>
            <a:ext cx="2778605" cy="3024336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609" y="2318929"/>
            <a:ext cx="1854206" cy="1959982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3163" y="741195"/>
            <a:ext cx="2412569" cy="1332148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65767" y="4639698"/>
            <a:ext cx="184731" cy="254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98975"/>
            <a:ext cx="7560840" cy="39994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lvl="0" algn="ctr" defTabSz="761970">
              <a:spcBef>
                <a:spcPts val="0"/>
              </a:spcBef>
              <a:defRPr/>
            </a:pPr>
            <a:r>
              <a:rPr lang="ru-RU" sz="1400" b="1" dirty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</a:t>
            </a:r>
            <a:r>
              <a:rPr lang="ru-RU" sz="1400" b="1" dirty="0" smtClean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 УВОЛЬНЕНИИ В СВЯЗИ С УТРАТОЙ </a:t>
            </a:r>
            <a:r>
              <a:rPr lang="ru-RU" sz="1400" b="1" dirty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ДОВЕРИЯ </a:t>
            </a:r>
            <a:r>
              <a:rPr lang="ru-RU" sz="1400" b="1" dirty="0" smtClean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2018–2025 </a:t>
            </a:r>
            <a:r>
              <a:rPr lang="ru-RU" sz="1400" b="1" dirty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ГОДАХ </a:t>
            </a:r>
            <a:br>
              <a:rPr lang="ru-RU" sz="1400" b="1" dirty="0">
                <a:solidFill>
                  <a:srgbClr val="0C217A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100" i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</a:t>
            </a:r>
            <a:r>
              <a:rPr lang="ru-RU" sz="1100" i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состоянию на </a:t>
            </a:r>
            <a:r>
              <a:rPr lang="ru-RU" sz="1100" i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30.12.2025</a:t>
            </a:r>
            <a:endParaRPr lang="ru-RU" sz="1100" b="1" i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20" name="Диаграмма 19" descr="За 3-й квартал 2019 года " title="За 3-й квартал 2019 года"/>
          <p:cNvGraphicFramePr/>
          <p:nvPr>
            <p:extLst>
              <p:ext uri="{D42A27DB-BD31-4B8C-83A1-F6EECF244321}">
                <p14:modId xmlns:p14="http://schemas.microsoft.com/office/powerpoint/2010/main" val="2223108836"/>
              </p:ext>
            </p:extLst>
          </p:nvPr>
        </p:nvGraphicFramePr>
        <p:xfrm>
          <a:off x="2657865" y="1551388"/>
          <a:ext cx="334625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 descr="За 3-й квартал 2019 года " title="За 3-й квартал 2019 года"/>
          <p:cNvGraphicFramePr/>
          <p:nvPr>
            <p:extLst/>
          </p:nvPr>
        </p:nvGraphicFramePr>
        <p:xfrm>
          <a:off x="6299589" y="1189900"/>
          <a:ext cx="1800200" cy="142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49742" y="747535"/>
            <a:ext cx="1807070" cy="118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Государственные служащие Свердловской области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</a:t>
            </a:r>
            <a:r>
              <a:rPr lang="ru-RU" altLang="ru-RU" sz="1400" b="1" noProof="0" dirty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kumimoji="0" lang="ru-RU" alt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чел.</a:t>
            </a: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2852627" y="1117762"/>
            <a:ext cx="281205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РЕЕСТР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УВОЛЕННЫХ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СВЯЗИ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 УТРАТОЙ ДОВЕРИЯ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800" b="1" noProof="0" dirty="0" smtClean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3276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(ИЗ СВЕРДЛОВСКОЙ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ОБЛАСТИ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90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ЧЕЛ.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3" name="TextBox 29"/>
          <p:cNvSpPr txBox="1">
            <a:spLocks noChangeArrowheads="1"/>
          </p:cNvSpPr>
          <p:nvPr/>
        </p:nvSpPr>
        <p:spPr bwMode="auto">
          <a:xfrm>
            <a:off x="573916" y="2565675"/>
            <a:ext cx="173094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служащие и лица, </a:t>
            </a: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замещавшие 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должности</a:t>
            </a: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чел.</a:t>
            </a:r>
          </a:p>
        </p:txBody>
      </p:sp>
      <p:sp>
        <p:nvSpPr>
          <p:cNvPr id="25" name="TextBox 28"/>
          <p:cNvSpPr txBox="1">
            <a:spLocks noChangeArrowheads="1"/>
          </p:cNvSpPr>
          <p:nvPr/>
        </p:nvSpPr>
        <p:spPr bwMode="auto">
          <a:xfrm>
            <a:off x="6107449" y="876156"/>
            <a:ext cx="192881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Федеральные служащие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</a:t>
            </a:r>
            <a:r>
              <a:rPr lang="ru-RU" altLang="ru-RU" sz="1800" b="1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60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4653175"/>
            <a:ext cx="871296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 Реестра 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исключено 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</a:rPr>
              <a:t>28</a:t>
            </a:r>
            <a:r>
              <a:rPr lang="ru-RU" sz="1600" b="1" dirty="0" smtClean="0">
                <a:solidFill>
                  <a:srgbClr val="C00000"/>
                </a:solidFill>
                <a:latin typeface="Liberation Serif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Liberation Serif" panose="02020603050405020304" pitchFamily="18" charset="0"/>
                <a:ea typeface="Times New Roman" panose="02020603050405020304" pitchFamily="18" charset="0"/>
              </a:rPr>
              <a:t>лиц</a:t>
            </a:r>
            <a:r>
              <a:rPr lang="ru-RU" sz="1600" dirty="0">
                <a:latin typeface="Liberation Serif" panose="02020603050405020304" pitchFamily="18" charset="0"/>
                <a:ea typeface="Times New Roman" panose="02020603050405020304" pitchFamily="18" charset="0"/>
              </a:rPr>
              <a:t>, уволенных из государственных органов Свердловской области, органов местного самоуправления и подведомственных им государственных и муниципальных </a:t>
            </a:r>
            <a:r>
              <a:rPr lang="ru-RU" sz="1600" dirty="0" smtClean="0">
                <a:latin typeface="Liberation Serif" panose="02020603050405020304" pitchFamily="18" charset="0"/>
                <a:ea typeface="Times New Roman" panose="02020603050405020304" pitchFamily="18" charset="0"/>
              </a:rPr>
              <a:t>учреждений.</a:t>
            </a:r>
            <a:endParaRPr lang="ru-RU" sz="1600" dirty="0">
              <a:latin typeface="Liberation Serif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40973" y="3226306"/>
            <a:ext cx="1823634" cy="1213763"/>
          </a:xfrm>
          <a:prstGeom prst="rect">
            <a:avLst/>
          </a:prstGeom>
          <a:gradFill>
            <a:gsLst>
              <a:gs pos="82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64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>
            <a:off x="6944974" y="3251507"/>
            <a:ext cx="17806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Руководители муниципальных </a:t>
            </a: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организаций</a:t>
            </a:r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</a:t>
            </a:r>
            <a:r>
              <a:rPr lang="ru-RU" altLang="ru-RU" sz="1400" b="1" noProof="0" dirty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7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чел.</a:t>
            </a: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6405176" y="2016096"/>
            <a:ext cx="1928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Руководители  государственных организаций </a:t>
            </a:r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чел. </a:t>
            </a:r>
          </a:p>
        </p:txBody>
      </p:sp>
    </p:spTree>
    <p:extLst>
      <p:ext uri="{BB962C8B-B14F-4D97-AF65-F5344CB8AC3E}">
        <p14:creationId xmlns:p14="http://schemas.microsoft.com/office/powerpoint/2010/main" val="185447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lick.wav"/>
          </p:stSnd>
        </p:sndAc>
      </p:transition>
    </mc:Choice>
    <mc:Fallback xmlns="">
      <p:transition spd="slow">
        <p:sndAc>
          <p:stSnd>
            <p:snd r:embed="rId1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82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  <a:gs pos="100000">
              <a:schemeClr val="accent1">
                <a:tint val="44500"/>
                <a:satMod val="160000"/>
              </a:schemeClr>
            </a:gs>
            <a:gs pos="64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rgbClr val="FFCC66"/>
          </a:solidFill>
        </a:ln>
        <a:scene3d>
          <a:camera prst="orthographicFront"/>
          <a:lightRig rig="threePt" dir="t"/>
        </a:scene3d>
        <a:sp3d>
          <a:bevelT w="152400" h="50800" prst="softRound"/>
        </a:sp3d>
      </a:spPr>
      <a:bodyPr anchor="ctr"/>
      <a:lstStyle>
        <a:defPPr algn="ctr">
          <a:defRPr sz="1000" dirty="0">
            <a:latin typeface="Liberation Serif" panose="02020603050405020304" pitchFamily="18" charset="0"/>
            <a:ea typeface="Liberation Serif" panose="02020603050405020304" pitchFamily="18" charset="0"/>
            <a:cs typeface="Liberation Serif" panose="02020603050405020304" pitchFamily="18" charset="0"/>
          </a:defRPr>
        </a:defPPr>
      </a:lstStyle>
      <a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19560</TotalTime>
  <Words>1361</Words>
  <Application>Microsoft Office PowerPoint</Application>
  <PresentationFormat>Экран (16:10)</PresentationFormat>
  <Paragraphs>156</Paragraphs>
  <Slides>16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Calibri</vt:lpstr>
      <vt:lpstr>Calibri Light</vt:lpstr>
      <vt:lpstr>Liberation Sans</vt:lpstr>
      <vt:lpstr>Liberation Serif</vt:lpstr>
      <vt:lpstr>Times New Roman</vt:lpstr>
      <vt:lpstr>Wingdings</vt:lpstr>
      <vt:lpstr>2_Тема Office</vt:lpstr>
      <vt:lpstr>5_Тема Office</vt:lpstr>
      <vt:lpstr>10_Тема Office</vt:lpstr>
      <vt:lpstr>13_Тема Office</vt:lpstr>
      <vt:lpstr>15_Тема Office</vt:lpstr>
      <vt:lpstr>16_Тема Office</vt:lpstr>
      <vt:lpstr>1_Тема Office</vt:lpstr>
      <vt:lpstr>Презентация PowerPoint</vt:lpstr>
      <vt:lpstr>Презентация PowerPoint</vt:lpstr>
      <vt:lpstr>Презентация PowerPoint</vt:lpstr>
      <vt:lpstr>ДЕЯТЕЛЬНОСТЬ РАБОЧИХ ГРУПП КОМИССИИ ПО КООРДИНАЦИИ РАБОТЫ  ПО ПРОТИВОДЕЙСТВИЮ КОРРУПЦИИ В СВЕРДЛОВСКОЙ ОБЛАСТИ</vt:lpstr>
      <vt:lpstr>Презентация PowerPoint</vt:lpstr>
      <vt:lpstr>Презентация PowerPoint</vt:lpstr>
      <vt:lpstr>СОВЕРШЕНСТВУЕТСЯ ЗАКОНОДАТЕЛЬСТВО СВЕРДЛОВСКОЙ ОБЛАСТИ  В СФЕРЕ ПРОТИВОДЕЙСТВИЯ КОРРУПЦИИ</vt:lpstr>
      <vt:lpstr>Презентация PowerPoint</vt:lpstr>
      <vt:lpstr> «ДНИ ДЕПАРТАМЕНТА» В МУНИЦИПАЛЬНЫХ ОБРАЗОВАНИЯХ  СТАЛИ КОНСУЛЬТАТИВНО-ПРОСВЕТИТЕЛЬСКИМИ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СВЕДЕНИЯ ОБ УВОЛЬНЕНИИ В СВЯЗИ С УТРАТОЙ ДОВЕРИЯ В 2018–2025 ГОДАХ  по состоянию на 30.12.2025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результате опроса глав муниципальных образований,  расположенных на территории Свердловской области,  и председателей представительных органов муниципальных  образований  по вопросу процедуры уведомления  лицом,  замещающим муниципальную должность, о возникновении личной заинтересованности</dc:title>
  <dc:creator>Ирина</dc:creator>
  <cp:lastModifiedBy>Джиоев Максим Сергеевич</cp:lastModifiedBy>
  <cp:revision>2003</cp:revision>
  <cp:lastPrinted>2026-01-22T11:13:37Z</cp:lastPrinted>
  <dcterms:created xsi:type="dcterms:W3CDTF">2019-09-18T05:42:13Z</dcterms:created>
  <dcterms:modified xsi:type="dcterms:W3CDTF">2026-02-16T05:41:05Z</dcterms:modified>
</cp:coreProperties>
</file>