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7" r:id="rId2"/>
    <p:sldId id="297" r:id="rId3"/>
    <p:sldId id="288" r:id="rId4"/>
    <p:sldId id="282" r:id="rId5"/>
    <p:sldId id="284" r:id="rId6"/>
    <p:sldId id="289" r:id="rId7"/>
    <p:sldId id="291" r:id="rId8"/>
    <p:sldId id="300" r:id="rId9"/>
    <p:sldId id="301" r:id="rId10"/>
    <p:sldId id="290" r:id="rId11"/>
    <p:sldId id="299" r:id="rId1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29" autoAdjust="0"/>
  </p:normalViewPr>
  <p:slideViewPr>
    <p:cSldViewPr>
      <p:cViewPr varScale="1">
        <p:scale>
          <a:sx n="110" d="100"/>
          <a:sy n="110" d="100"/>
        </p:scale>
        <p:origin x="168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29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/>
            </a:pPr>
            <a:r>
              <a:rPr lang="ru-RU" sz="1000" dirty="0"/>
              <a:t>Обращения, поступившие </a:t>
            </a:r>
            <a:r>
              <a:rPr lang="ru-RU" sz="1000" dirty="0" smtClean="0"/>
              <a:t>в </a:t>
            </a:r>
            <a:r>
              <a:rPr lang="ru-RU" sz="1000" dirty="0"/>
              <a:t>адрес Губернатора Свердловской области </a:t>
            </a:r>
            <a:r>
              <a:rPr lang="ru-RU" sz="1000" dirty="0" smtClean="0"/>
              <a:t>и </a:t>
            </a:r>
            <a:r>
              <a:rPr lang="ru-RU" sz="1000" dirty="0"/>
              <a:t>в Правительство Свердловской области </a:t>
            </a:r>
            <a:r>
              <a:rPr lang="en-US" sz="1000" dirty="0"/>
              <a:t/>
            </a:r>
            <a:br>
              <a:rPr lang="en-US" sz="1000" dirty="0"/>
            </a:br>
            <a:r>
              <a:rPr lang="ru-RU" sz="1000" dirty="0">
                <a:solidFill>
                  <a:srgbClr val="0000FF"/>
                </a:solidFill>
              </a:rPr>
              <a:t>за </a:t>
            </a:r>
            <a:r>
              <a:rPr lang="en-US" sz="1000" dirty="0">
                <a:solidFill>
                  <a:srgbClr val="0000FF"/>
                </a:solidFill>
              </a:rPr>
              <a:t>I </a:t>
            </a:r>
            <a:r>
              <a:rPr lang="ru-RU" sz="1000" dirty="0">
                <a:solidFill>
                  <a:srgbClr val="0000FF"/>
                </a:solidFill>
              </a:rPr>
              <a:t>квартал </a:t>
            </a:r>
            <a:r>
              <a:rPr lang="ru-RU" sz="1000" dirty="0" smtClean="0">
                <a:solidFill>
                  <a:srgbClr val="0000FF"/>
                </a:solidFill>
              </a:rPr>
              <a:t>2022 </a:t>
            </a:r>
            <a:r>
              <a:rPr lang="ru-RU" sz="1000" dirty="0">
                <a:solidFill>
                  <a:srgbClr val="0000FF"/>
                </a:solidFill>
              </a:rPr>
              <a:t>года</a:t>
            </a:r>
            <a:endParaRPr lang="en-US" sz="1000" dirty="0">
              <a:solidFill>
                <a:srgbClr val="0000FF"/>
              </a:solidFill>
            </a:endParaRPr>
          </a:p>
        </c:rich>
      </c:tx>
      <c:layout>
        <c:manualLayout>
          <c:xMode val="edge"/>
          <c:yMode val="edge"/>
          <c:x val="9.4073325699236807E-2"/>
          <c:y val="2.86004257785171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Обращения, поступившие в адрес Губернатора Свердловской области и в Правительство Свердловской области за 2019 год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Общее количество обращений - 3718</c:v>
                </c:pt>
                <c:pt idx="1">
                  <c:v>Оращения, содержащие сообщения о фактах коррупции - 26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3692</c:v>
                </c:pt>
                <c:pt idx="1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368810939280126"/>
          <c:y val="0.31449788407348678"/>
          <c:w val="0.37705064368963304"/>
          <c:h val="0.5753805132763026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000">
          <a:latin typeface="Liberation Serif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defRPr>
            </a:pPr>
            <a:r>
              <a:rPr lang="ru-RU" sz="1000" dirty="0"/>
              <a:t>Обращения, поступившие в адрес Губернатора Свердловской </a:t>
            </a:r>
            <a:r>
              <a:rPr lang="ru-RU" sz="1000" dirty="0" smtClean="0"/>
              <a:t>области и </a:t>
            </a:r>
            <a:r>
              <a:rPr lang="ru-RU" sz="1000" dirty="0"/>
              <a:t>в Правительство Свердловской области 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ru-RU" sz="1000" u="none" dirty="0" smtClean="0">
                <a:solidFill>
                  <a:srgbClr val="0000FF"/>
                </a:solidFill>
              </a:rPr>
              <a:t>за </a:t>
            </a:r>
            <a:r>
              <a:rPr lang="en-US" sz="1000" u="none" dirty="0" smtClean="0">
                <a:solidFill>
                  <a:srgbClr val="0000FF"/>
                </a:solidFill>
              </a:rPr>
              <a:t>II </a:t>
            </a:r>
            <a:r>
              <a:rPr lang="ru-RU" sz="1000" u="none" dirty="0" smtClean="0">
                <a:solidFill>
                  <a:srgbClr val="0000FF"/>
                </a:solidFill>
              </a:rPr>
              <a:t>квартал</a:t>
            </a:r>
            <a:r>
              <a:rPr lang="ru-RU" sz="1000" u="none" baseline="0" dirty="0" smtClean="0">
                <a:solidFill>
                  <a:srgbClr val="0000FF"/>
                </a:solidFill>
              </a:rPr>
              <a:t> </a:t>
            </a:r>
            <a:r>
              <a:rPr lang="ru-RU" sz="1000" u="none" dirty="0" smtClean="0">
                <a:solidFill>
                  <a:srgbClr val="0000FF"/>
                </a:solidFill>
              </a:rPr>
              <a:t>2022 года</a:t>
            </a:r>
            <a:endParaRPr lang="en-US" sz="1000" u="none" dirty="0" smtClean="0">
              <a:solidFill>
                <a:srgbClr val="0000FF"/>
              </a:solidFill>
            </a:endParaRPr>
          </a:p>
        </c:rich>
      </c:tx>
      <c:layout>
        <c:manualLayout>
          <c:xMode val="edge"/>
          <c:yMode val="edge"/>
          <c:x val="9.4073325699236807E-2"/>
          <c:y val="2.86004257785171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Обращения, поступившие в адрес Губернатора Свердловской области и в Правительство Свердловской области за 2019 год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Общее количество обращений - 4048</c:v>
                </c:pt>
                <c:pt idx="1">
                  <c:v>Обращения, содержащие сообщения о фактах коррупции - 30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4048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815791798953077"/>
          <c:y val="0.3256450742063759"/>
          <c:w val="0.38258107811652575"/>
          <c:h val="0.59642587319299656"/>
        </c:manualLayout>
      </c:layout>
      <c:overlay val="0"/>
      <c:txPr>
        <a:bodyPr/>
        <a:lstStyle/>
        <a:p>
          <a:pPr>
            <a:defRPr sz="100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defRPr>
            </a:pPr>
            <a:r>
              <a:rPr lang="ru-RU" sz="1000" dirty="0"/>
              <a:t>Обращения, поступившие в адрес Губернатора Свердловской </a:t>
            </a:r>
            <a:r>
              <a:rPr lang="ru-RU" sz="1000" dirty="0" smtClean="0"/>
              <a:t>области и </a:t>
            </a:r>
            <a:r>
              <a:rPr lang="ru-RU" sz="1000" dirty="0"/>
              <a:t>в Правительство Свердловской области 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ru-RU" sz="1000" u="none" dirty="0" smtClean="0">
                <a:solidFill>
                  <a:srgbClr val="0000FF"/>
                </a:solidFill>
              </a:rPr>
              <a:t>за </a:t>
            </a:r>
            <a:r>
              <a:rPr lang="en-US" sz="1000" u="none" dirty="0" smtClean="0">
                <a:solidFill>
                  <a:srgbClr val="0000FF"/>
                </a:solidFill>
              </a:rPr>
              <a:t>III </a:t>
            </a:r>
            <a:r>
              <a:rPr lang="ru-RU" sz="1000" u="none" dirty="0" smtClean="0">
                <a:solidFill>
                  <a:srgbClr val="0000FF"/>
                </a:solidFill>
              </a:rPr>
              <a:t>квартал</a:t>
            </a:r>
            <a:r>
              <a:rPr lang="ru-RU" sz="1000" u="none" baseline="0" dirty="0" smtClean="0">
                <a:solidFill>
                  <a:srgbClr val="0000FF"/>
                </a:solidFill>
              </a:rPr>
              <a:t> </a:t>
            </a:r>
            <a:r>
              <a:rPr lang="ru-RU" sz="1000" u="none" dirty="0" smtClean="0">
                <a:solidFill>
                  <a:srgbClr val="0000FF"/>
                </a:solidFill>
              </a:rPr>
              <a:t>2022 года</a:t>
            </a:r>
            <a:endParaRPr lang="en-US" sz="1000" u="none" dirty="0" smtClean="0">
              <a:solidFill>
                <a:srgbClr val="0000FF"/>
              </a:solidFill>
            </a:endParaRPr>
          </a:p>
        </c:rich>
      </c:tx>
      <c:layout>
        <c:manualLayout>
          <c:xMode val="edge"/>
          <c:yMode val="edge"/>
          <c:x val="9.4073325699236807E-2"/>
          <c:y val="2.86004257785171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Обращения, поступившие в адрес Губернатора Свердловской области и в Правительство Свердловской области за 2019 год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Общее количество обращений - 5400</c:v>
                </c:pt>
                <c:pt idx="1">
                  <c:v>Обращения, содержащие сообщения о фактах коррупции - 19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5400</c:v>
                </c:pt>
                <c:pt idx="1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815791798953077"/>
          <c:y val="0.3256450742063759"/>
          <c:w val="0.38258107811652575"/>
          <c:h val="0.59642587319299656"/>
        </c:manualLayout>
      </c:layout>
      <c:overlay val="0"/>
      <c:txPr>
        <a:bodyPr/>
        <a:lstStyle/>
        <a:p>
          <a:pPr>
            <a:defRPr sz="100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719501153767081E-2"/>
          <c:y val="8.6227460345552592E-2"/>
          <c:w val="0.60468440926742495"/>
          <c:h val="0.794165320447043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Обращения, принятые к рассмотрению (рассмотренные)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I квартал 2022 года</c:v>
                </c:pt>
                <c:pt idx="1">
                  <c:v>II квартал 2022 года</c:v>
                </c:pt>
                <c:pt idx="2">
                  <c:v>III квартал 2022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</c:v>
                </c:pt>
                <c:pt idx="1">
                  <c:v>23</c:v>
                </c:pt>
                <c:pt idx="2">
                  <c:v>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Обращения, направленные по компетенции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I квартал 2022 года</c:v>
                </c:pt>
                <c:pt idx="1">
                  <c:v>II квартал 2022 года</c:v>
                </c:pt>
                <c:pt idx="2">
                  <c:v>III квартал 2022 года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</c:v>
                </c:pt>
                <c:pt idx="1">
                  <c:v>7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536352"/>
        <c:axId val="360536744"/>
      </c:barChart>
      <c:catAx>
        <c:axId val="360536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5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defRPr>
            </a:pPr>
            <a:endParaRPr lang="ru-RU"/>
          </a:p>
        </c:txPr>
        <c:crossAx val="360536744"/>
        <c:crosses val="autoZero"/>
        <c:auto val="1"/>
        <c:lblAlgn val="ctr"/>
        <c:lblOffset val="100"/>
        <c:noMultiLvlLbl val="0"/>
      </c:catAx>
      <c:valAx>
        <c:axId val="3605367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05363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98503081911824"/>
          <c:y val="0.10388892635722249"/>
          <c:w val="0.25997365707409664"/>
          <c:h val="0.60525385500117002"/>
        </c:manualLayout>
      </c:layout>
      <c:overlay val="0"/>
      <c:txPr>
        <a:bodyPr/>
        <a:lstStyle/>
        <a:p>
          <a:pPr>
            <a:defRPr sz="100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40995-5DD0-4DA8-AA7E-7A3D97E72410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0C296-4BDE-4995-9730-F65E3C931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2906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FAA27-6938-42A2-B1AD-41636B01324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9A01D-564C-41BF-9A27-4CC7128D8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238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9A01D-564C-41BF-9A27-4CC7128D8AD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521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9A01D-564C-41BF-9A27-4CC7128D8AD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97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3"/>
          </p:nvPr>
        </p:nvSpPr>
        <p:spPr>
          <a:xfrm>
            <a:off x="407752" y="692696"/>
            <a:ext cx="8568952" cy="509926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ОТЧЕТ </a:t>
            </a:r>
            <a:b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ходе выполнения в Аппарате </a:t>
            </a:r>
            <a:r>
              <a:rPr lang="ru-RU" sz="16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Губернатора Свердловской области </a:t>
            </a:r>
            <a:br>
              <a:rPr lang="ru-RU" sz="16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6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Правительства Свердловской области </a:t>
            </a: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мероприятий по </a:t>
            </a:r>
            <a:r>
              <a:rPr lang="ru-RU" sz="16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противодействию </a:t>
            </a: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коррупции </a:t>
            </a:r>
            <a:b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</a:t>
            </a:r>
            <a:r>
              <a:rPr lang="en-US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</a:t>
            </a: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– </a:t>
            </a:r>
            <a:r>
              <a:rPr lang="en-US" sz="16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III</a:t>
            </a: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кварталах 2022 года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подготовлен в соответствии с Планом </a:t>
            </a:r>
            <a:r>
              <a:rPr lang="ru-RU" sz="1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мероприятий Аппарата Губернатора Свердловской области </a:t>
            </a:r>
            <a:br>
              <a:rPr lang="ru-RU" sz="1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Правительства Свердловской области </a:t>
            </a:r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</a:t>
            </a:r>
            <a:r>
              <a:rPr lang="ru-RU" sz="1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противодействию коррупции </a:t>
            </a:r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2021–2024 </a:t>
            </a:r>
            <a:r>
              <a:rPr lang="ru-RU" sz="1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годы, </a:t>
            </a:r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утвержденным </a:t>
            </a:r>
            <a:r>
              <a:rPr lang="ru-RU" sz="1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распоряжением  Аппарата Губернатора Свердловской области и Правительства Свердловской области </a:t>
            </a:r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 26.12.2020 </a:t>
            </a:r>
            <a:r>
              <a:rPr lang="ru-RU" sz="1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№ </a:t>
            </a:r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77-РА «Об </a:t>
            </a:r>
            <a:r>
              <a:rPr lang="ru-RU" sz="1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утверждении Плана мероприятий Аппарата Губернатора Свердловской области </a:t>
            </a:r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</a:t>
            </a:r>
            <a:r>
              <a:rPr lang="ru-RU" sz="1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Правительства Свердловской области по противодействию коррупции на </a:t>
            </a:r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2021–2024 годы </a:t>
            </a:r>
            <a:r>
              <a:rPr lang="ru-RU" sz="1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Перечня целевых показателей реализации Плана мероприятий Аппарата Губернатора Свердловской области </a:t>
            </a:r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</a:t>
            </a:r>
            <a:r>
              <a:rPr lang="ru-RU" sz="1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Правительства Свердловской области </a:t>
            </a:r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</a:t>
            </a:r>
            <a:r>
              <a:rPr lang="ru-RU" sz="1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противодействию коррупции на </a:t>
            </a:r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2021–2024 годы»</a:t>
            </a:r>
            <a:b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endParaRPr lang="ru-RU" sz="15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20344" y="5844128"/>
            <a:ext cx="1368152" cy="465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г. Екатеринбург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2022 год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2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027" name="Picture 3" descr="C:\Users\haritonova\Documents\Антикоррупция 2019\Отчеты\8-р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014774"/>
            <a:ext cx="355282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581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568952" cy="154535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Совершенствование работы по профилактике коррупционных и иных правонарушений: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0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организация </a:t>
            </a:r>
            <a:r>
              <a:rPr lang="ru-RU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приема сведений о доходах, расходах, об имуществе и обязательствах имущественного характера (далее </a:t>
            </a: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сведения </a:t>
            </a:r>
            <a:r>
              <a:rPr lang="ru-RU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доходах) лиц, замещающих должности, осуществление полномочий по которым влечет </a:t>
            </a: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</a:t>
            </a:r>
            <a:r>
              <a:rPr lang="ru-RU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собой обязанность представлять такие </a:t>
            </a: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сведения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3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u="sng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состоянию на 30 апреля 2022 года – последний день подачи сведений о доходах за 2021 год:</a:t>
            </a:r>
            <a:endParaRPr lang="ru-RU" sz="1300" u="sng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2145481"/>
            <a:ext cx="8084075" cy="1440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 algn="ctr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Количество государственных гражданских служащих Свердловской области, замещающих в Аппарате должности, </a:t>
            </a: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осуществление полномочий по которым влечет 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</a:t>
            </a: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собой обязанность представлять 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сведения </a:t>
            </a:r>
            <a:b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доходах (далее – служащие Аппарата), в соответствии с Перечнем</a:t>
            </a: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утвержденным распоряжением </a:t>
            </a: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Аппарата Губернатора Свердловской области и Правительства Свердловской области от 24.12.2018 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№ </a:t>
            </a: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7-РА: </a:t>
            </a:r>
            <a:r>
              <a:rPr lang="ru-RU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31 служащий Аппарата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u="sng" dirty="0" smtClean="0">
              <a:solidFill>
                <a:srgbClr val="0000FF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23528" y="3394453"/>
            <a:ext cx="2952328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 algn="ctr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Количество служащих Аппарата, представивших сведения о доходах </a:t>
            </a:r>
            <a:r>
              <a:rPr lang="ru-RU" sz="11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своевременно</a:t>
            </a:r>
            <a: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(не позднее 30.04.2022): </a:t>
            </a:r>
            <a:b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1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31 (100 %)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u="sng" dirty="0" smtClean="0">
              <a:solidFill>
                <a:srgbClr val="0000FF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232834" y="3400871"/>
            <a:ext cx="2716907" cy="1073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 algn="ctr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Количество служащих Аппарата, представивших сведения о доходах </a:t>
            </a:r>
            <a:b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1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 использованием программы «Справки БК»</a:t>
            </a:r>
            <a: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: </a:t>
            </a:r>
            <a:r>
              <a:rPr lang="ru-RU" sz="11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31 (100 %)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u="sng" dirty="0" smtClean="0">
              <a:solidFill>
                <a:srgbClr val="0000FF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1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908102" y="3372455"/>
            <a:ext cx="2931549" cy="1217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 algn="ctr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Количество служащих Аппарата, </a:t>
            </a:r>
            <a:b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отношении которых </a:t>
            </a:r>
            <a:r>
              <a:rPr lang="ru-RU" sz="11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сведения </a:t>
            </a:r>
            <a:br>
              <a:rPr lang="ru-RU" sz="11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1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доходах размещены на официальном сайте</a:t>
            </a:r>
            <a: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Правительства Свердловский области </a:t>
            </a:r>
            <a:r>
              <a:rPr lang="ru-RU" sz="11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31 (100 %)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u="sng" dirty="0" smtClean="0">
              <a:solidFill>
                <a:srgbClr val="0000FF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1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31540" y="4547314"/>
            <a:ext cx="5184575" cy="16230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</a:t>
            </a: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соответствии с частью 6 статьи 8 и частью 4 статьи 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8</a:t>
            </a:r>
            <a:r>
              <a:rPr lang="ru-RU" sz="1300" baseline="300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Федерального закона от 25 декабря 2008 года 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№ </a:t>
            </a: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273-ФЗ 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«О </a:t>
            </a: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противодействии 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коррупции» сведения о доходах </a:t>
            </a:r>
            <a:b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2021 год, представленные служащими Аппарата, размещены </a:t>
            </a:r>
            <a:b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официальном сайте Правительства Свердловской области (ссылка: </a:t>
            </a:r>
            <a:r>
              <a:rPr lang="en-US" sz="1300" u="sng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http://midural.ru/corruption/100749/100960</a:t>
            </a:r>
            <a:r>
              <a:rPr lang="en-US" sz="13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/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)</a:t>
            </a:r>
            <a:endParaRPr lang="ru-RU" sz="1300" u="sng" dirty="0" smtClean="0">
              <a:solidFill>
                <a:srgbClr val="0000FF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125" name="Picture 5" descr="C:\Users\haritonova\Documents\Антикоррупция 2019\Отчеты\доходы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539" y="4703997"/>
            <a:ext cx="2667014" cy="1580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60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568952" cy="89728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Совершенствование работы по профилактике коррупционных и иных правонарушений: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0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 соблюдения ограничений и запретов, требований о предотвращении или урегулировании конфликта интересов, исполнения обязанностей, установленных в целях противодействия коррупции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3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152822"/>
              </p:ext>
            </p:extLst>
          </p:nvPr>
        </p:nvGraphicFramePr>
        <p:xfrm>
          <a:off x="395536" y="3645024"/>
          <a:ext cx="8420980" cy="2332082"/>
        </p:xfrm>
        <a:graphic>
          <a:graphicData uri="http://schemas.openxmlformats.org/drawingml/2006/table">
            <a:tbl>
              <a:tblPr firstRow="1" firstCol="1" bandRow="1"/>
              <a:tblGrid>
                <a:gridCol w="7844067"/>
                <a:gridCol w="576913"/>
              </a:tblGrid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Уведомления представителя нанимателя государственными гражданскими служащими Свердловской области, замещающими должности в Аппарате Губернатора Свердловской области и Правительства Свердловской области (далее – служащие Аппарата), о фактах обращения к ним в целях склонения их к совершению коррупционных правонарушений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7" marR="667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0</a:t>
                      </a:r>
                      <a:endParaRPr lang="ru-RU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7" marR="667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Уведомления служащих Аппарата о возникновении личной заинтересованности при исполнении должностных обязанностей, которая приводит или может привести к конфликту интересов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7" marR="667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7" marR="667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2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 smtClean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Ходатайства о получении разрешения представителя нанимателя на участие на безвозмездной основе в управлении некоммерческой организацией (кроме участия в управлении политической партией, органом профессионального союза, </a:t>
                      </a:r>
                      <a:br>
                        <a:rPr lang="ru-RU" sz="1100" dirty="0" smtClean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</a:br>
                      <a:r>
                        <a:rPr lang="ru-RU" sz="1100" dirty="0" smtClean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в том числе выборным органом первичной профсоюзной организации, созданной в государственном органе, участия в съезде (конференции) или общем собрании иной общественной организации, жилищного, жилищно-строительного, гаражного кооперативов, товарищества собственников недвижимости)</a:t>
                      </a:r>
                      <a:endParaRPr lang="ru-RU" sz="1100" dirty="0"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 marL="66797" marR="667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</a:t>
                      </a:r>
                      <a:endParaRPr lang="ru-RU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7" marR="667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Уведомления представителя нанимателя о выполнении иной оплачиваемой работы </a:t>
                      </a:r>
                      <a:r>
                        <a:rPr lang="ru-RU" sz="1100" dirty="0" smtClean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100" dirty="0" smtClean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</a:br>
                      <a:r>
                        <a:rPr lang="ru-RU" sz="1100" dirty="0" smtClean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(примечание: изучаются </a:t>
                      </a:r>
                      <a:r>
                        <a:rPr lang="ru-RU" sz="1100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в целях недопущения возможности возникновения конфликта интересов)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7" marR="667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11</a:t>
                      </a:r>
                      <a:endParaRPr lang="ru-RU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6797" marR="667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395536" y="1750811"/>
            <a:ext cx="8568952" cy="146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целях исполнения распоряжения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Аппарата Губернатора Свердловской области и Правительства Свердловской области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02.07.2019 № 25-РА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некоторых вопросах организации деятельности по профилактике коррупционных и иных правонарушений в Аппарате Губернатора Свердловской области и Правительства Свердловской области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» Департаментом государственной службы, кадров и наград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Губернатора Свердловской области и Правительства Свердловской области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осуществляется </a:t>
            </a:r>
            <a: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прием, регистрация, учет, анализ и хранение уведомлений и ходатайств, </a:t>
            </a:r>
            <a:b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направляемых служащими Аппарата в целях соблюдения требований законодательства </a:t>
            </a:r>
            <a:b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государственной гражданской службе и противодействии коррупции: </a:t>
            </a:r>
            <a:endParaRPr lang="ru-RU" sz="12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Количество служащих Аппарата, направивших уведомления (ходатайства) в </a:t>
            </a:r>
            <a:r>
              <a:rPr lang="en-US" sz="11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</a:t>
            </a:r>
            <a:r>
              <a:rPr lang="ru-RU" sz="11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- </a:t>
            </a:r>
            <a:r>
              <a:rPr lang="en-US" sz="11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III</a:t>
            </a:r>
            <a:r>
              <a:rPr lang="ru-RU" sz="11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кварталах 2022 года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</a:pPr>
            <a:endParaRPr lang="ru-RU" sz="11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75774" y="6093296"/>
            <a:ext cx="8568952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ходе рассмотрения уведомлений и ходатайств возможности возникновения конфликта интересов не выявлено</a:t>
            </a: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719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568952" cy="1113304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Совершенствование работы по профилактике коррупционных и иных правонарушений: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0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работа </a:t>
            </a:r>
            <a:r>
              <a:rPr lang="ru-RU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комиссии  </a:t>
            </a: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</a:t>
            </a:r>
            <a:r>
              <a:rPr lang="ru-RU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соблюдению требований к служебному поведению государственных гражданских служащих Свердловской области и урегулированию конфликта интересов в Аппарате Губернатора Свердловской области и Правительства Свердловской области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95536" y="2141313"/>
            <a:ext cx="8568952" cy="927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Комиссия образована 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распоряжением </a:t>
            </a: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Аппарата Губернатора Свердловской области и Правительства Свердловской области от 25.12.2018 № 8-РА (ред. от 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17.02.2021) «</a:t>
            </a: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комиссии по соблюдению требований к служебному поведению государственных гражданских служащих Свердловской области и урегулированию конфликта интересов в Аппарате Губернатора Свердловской области и Правительства Свердловской области»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39090" y="3069492"/>
            <a:ext cx="4896544" cy="33838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Положение о комиссии, ее состав и порядок работы 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размещены на </a:t>
            </a: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официальном сайте Правительства Свердловской области 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разделе «Противодействие коррупции» (ссылка на раздел: </a:t>
            </a:r>
            <a:r>
              <a:rPr lang="en-US" sz="1300" u="sng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http://midural.ru/corruption</a:t>
            </a:r>
            <a:r>
              <a:rPr lang="en-US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/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u="sng" dirty="0" smtClean="0">
              <a:solidFill>
                <a:srgbClr val="0000FF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Заседания комиссии </a:t>
            </a: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проводятся по мере возникновения оснований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определенных пунктом 10 Положения о комиссии </a:t>
            </a: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u="sng" dirty="0">
              <a:solidFill>
                <a:srgbClr val="0000FF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Информация об итогах </a:t>
            </a: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заседаний 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размещается</a:t>
            </a: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официальном сайте Правительства Свердловской области </a:t>
            </a:r>
            <a:b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разделе «Противодействие коррупции» по ссылке: </a:t>
            </a:r>
            <a:r>
              <a:rPr lang="en-US" sz="1300" u="sng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http://midural.ru/corruption/100756/100757/100775/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</a:t>
            </a:r>
            <a:r>
              <a:rPr lang="en-US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</a:t>
            </a:r>
            <a:r>
              <a:rPr lang="ru-RU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-</a:t>
            </a:r>
            <a:r>
              <a:rPr lang="en-US" sz="1300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III</a:t>
            </a:r>
            <a:r>
              <a:rPr lang="ru-RU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кварталах 2022 года </a:t>
            </a: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проведено 1 заседание комиссии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3076" name="Picture 4" descr="C:\Users\haritonova\Documents\Антикоррупция 2019\Отчеты\сайт - комисс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634" y="3213996"/>
            <a:ext cx="3462962" cy="305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708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568952" cy="674135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Совершенствование работы по профилактике коррупционных и иных правонарушений: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0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применение информационных технологий в деятельности по противодействию коррупции</a:t>
            </a:r>
            <a:endParaRPr lang="ru-RU" sz="13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43308" y="1371373"/>
            <a:ext cx="4716524" cy="2024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целях реализации Национального плана противодействия коррупции, утвержденного Указом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Президента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Российской Федерации от 29 июля 2018 года № 378, представление сведений о доходах, расходах, об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имуществе и обязательствах имущественного характера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(далее – сведения о доходах) осуществляется исключительно с использованием </a:t>
            </a:r>
            <a:r>
              <a:rPr lang="ru-RU" sz="12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специального программного обеспечения </a:t>
            </a:r>
            <a: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«Справки БК»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размещенного на официальном сайте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ФГИС в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области государственной службы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</a:t>
            </a:r>
            <a:r>
              <a:rPr lang="ru-RU" sz="12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https</a:t>
            </a:r>
            <a:r>
              <a:rPr lang="ru-RU" sz="1200" u="sng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://gossluzhba.gov.ru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999282" y="3532364"/>
            <a:ext cx="5878874" cy="2128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При представлении сведений о доходах государственным гражданским служащим Свердловской области, замещающим должности в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Аппарате Губернатора Свердловской области и Правительства Свердловской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области, рекомендовано использовать </a:t>
            </a:r>
            <a: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электронный сервис </a:t>
            </a:r>
            <a:r>
              <a:rPr lang="ru-RU" sz="12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«Личный кабинет налогоплательщика </a:t>
            </a:r>
            <a: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для </a:t>
            </a:r>
            <a:r>
              <a:rPr lang="ru-RU" sz="12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физических </a:t>
            </a:r>
            <a: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лиц»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ФНС России (</a:t>
            </a:r>
            <a:r>
              <a:rPr lang="en-US" sz="12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https</a:t>
            </a:r>
            <a:r>
              <a:rPr lang="en-US" sz="1200" u="sng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://</a:t>
            </a:r>
            <a:r>
              <a:rPr lang="en-US" sz="12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lkfl2.nalog.ru/lkfl/login</a:t>
            </a:r>
            <a:r>
              <a:rPr lang="en-US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)</a:t>
            </a:r>
            <a:endParaRPr lang="ru-RU" sz="12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целях обеспечения соблюдения государственными гражданскими служащими Свердловской области запретов и исполнения обязанностей, установленных в целях противодействия коррупции, применяются возможности  </a:t>
            </a:r>
            <a:r>
              <a:rPr lang="ru-RU" sz="12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электронного сервиса «Предоставление сведений из ЕГРЮЛ/ЕГРИП»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ФНС России (</a:t>
            </a:r>
            <a:r>
              <a:rPr lang="en-US" sz="1200" u="sng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https://egrul.nalog.ru/index.html</a:t>
            </a:r>
            <a:r>
              <a:rPr lang="en-US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)</a:t>
            </a:r>
            <a:endParaRPr lang="ru-RU" sz="12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4101" name="Picture 5" descr="C:\Users\haritonova\Documents\Антикоррупция 2019\Отчеты\ЕГРЮЛ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96" y="3645024"/>
            <a:ext cx="2532183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467296" y="5748459"/>
            <a:ext cx="8326267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Информация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результатах работы по противодействию коррупции вносится в  </a:t>
            </a:r>
            <a:r>
              <a:rPr lang="ru-RU" sz="12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«Антикоррупционный модуль» автоматизированной системы управления деятельностью </a:t>
            </a:r>
            <a: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ИОГВ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4102" name="Picture 6" descr="C:\Users\haritonova\Documents\Антикоррупция 2019\Отчеты\Б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28800"/>
            <a:ext cx="3321737" cy="176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122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3"/>
          </p:nvPr>
        </p:nvSpPr>
        <p:spPr>
          <a:xfrm>
            <a:off x="323528" y="503907"/>
            <a:ext cx="8568952" cy="1138064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Совершенствование работы по профилактике коррупционных и иных правонарушений: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0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методическая работа с государственными гражданскими служащими, замещающими должности </a:t>
            </a:r>
            <a:b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Аппарате Губернатора </a:t>
            </a:r>
            <a:r>
              <a:rPr lang="ru-RU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Свердловской области и Правительства Свердловской </a:t>
            </a: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области, и гражданами, поступающими на государственную гражданскую службу Свердловской области</a:t>
            </a:r>
            <a:endParaRPr lang="ru-RU" sz="13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92104" y="1795817"/>
            <a:ext cx="8400376" cy="18492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15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Проведение методических семинаров, а также занятий в системе профессиональной учебы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Аппарата Губернатора Свердловской области и Правительства Свердловской области (далее – Аппарат) в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рамках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профессионального развития государственных гражданских служащих, подготовка презентационных материалов.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150" b="1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 </a:t>
            </a:r>
            <a:r>
              <a:rPr lang="en-US" sz="1150" b="1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</a:t>
            </a:r>
            <a:r>
              <a:rPr lang="ru-RU" sz="1150" b="1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- </a:t>
            </a:r>
            <a:r>
              <a:rPr lang="en-US" sz="1150" b="1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II</a:t>
            </a:r>
            <a:r>
              <a:rPr lang="ru-RU" sz="1150" b="1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кварталах 2022 года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проведены:</a:t>
            </a:r>
          </a:p>
          <a:p>
            <a:pPr marL="491490" lvl="1" indent="-1714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методический семинар на тему: «Представление сведений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доходах,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имуществе и обязательствах имущественного характера в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2022 году»;</a:t>
            </a:r>
          </a:p>
          <a:p>
            <a:pPr marL="491490" lvl="1" indent="-1714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семинар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вопросам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профилактики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коррупционных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правонарушений для граждан, впервые поступивших на гражданскую службу в Аппарат семинар для гражданских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служащих Аппарата на тему: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«О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соблюдении требований законодательства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противодействии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коррупции»</a:t>
            </a:r>
            <a:endParaRPr lang="ru-RU" sz="115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491490" lvl="1" indent="-1714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11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78191" y="5176727"/>
            <a:ext cx="8414289" cy="622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15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Ознакомление служащих Аппарата с правовыми актами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регулирующими правоотношения в сфере противодействия коррупции, </a:t>
            </a:r>
            <a:r>
              <a:rPr lang="ru-RU" sz="115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методическими материалами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по вопросам профилактики коррупционных правонарушений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15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15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40686" y="3649046"/>
            <a:ext cx="8351271" cy="15276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Разработка и ознакомление граждан, поступающих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государственную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гражданскую службу Свердловской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области </a:t>
            </a:r>
            <a:b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Аппарат, и гражданских служащих Аппарата с </a:t>
            </a:r>
            <a:r>
              <a:rPr lang="ru-RU" sz="115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информационными и методическими материалами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вопросам соблюдения ограничений, запретов и требований, исполнения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обязанностей,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установленных в целях противодействия коррупции;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азмещение указанных материалов на сайте Правительства Свердловской области (</a:t>
            </a:r>
            <a:r>
              <a:rPr lang="en-US" sz="1150" u="sng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http://midural.ru/corruption/100998</a:t>
            </a:r>
            <a:r>
              <a:rPr lang="en-US" sz="115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/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5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 b="1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 </a:t>
            </a:r>
            <a:r>
              <a:rPr lang="en-US" sz="1150" b="1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III</a:t>
            </a:r>
            <a:r>
              <a:rPr lang="ru-RU" sz="1150" b="1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квартале </a:t>
            </a:r>
            <a:r>
              <a:rPr lang="ru-RU" sz="1150" b="1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2022 года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разработана памятка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 уголовной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ответственности за совершение коррупционных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преступлений </a:t>
            </a:r>
            <a:b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(с указанием информации о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составах коррупционных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преступлений, видах уголовных наказаний)</a:t>
            </a:r>
            <a:endParaRPr lang="ru-RU" sz="115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5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65690" y="5733256"/>
            <a:ext cx="8326267" cy="756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Направление гражданским служащим </a:t>
            </a:r>
            <a:r>
              <a:rPr lang="ru-RU" sz="115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информационных писем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а также </a:t>
            </a:r>
            <a:r>
              <a:rPr lang="ru-RU" sz="115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консультирование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по вопросам соблюдения </a:t>
            </a:r>
            <a:r>
              <a:rPr lang="ru-RU" sz="11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ограничений и запретов, требований о предотвращении или урегулировании конфликта интересов, исполнения обязанностей, </a:t>
            </a:r>
            <a:r>
              <a:rPr lang="ru-RU" sz="115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установленных федеральными законами (на постоянной основе)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15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5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15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158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568952" cy="1221316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Повышение результативности и эффективности работы с обращениями граждан </a:t>
            </a: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</a:t>
            </a:r>
            <a:r>
              <a:rPr lang="ru-RU" sz="16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фактам </a:t>
            </a: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коррупции:</a:t>
            </a:r>
            <a:endParaRPr lang="ru-RU" sz="10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0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возможности </a:t>
            </a:r>
            <a:r>
              <a:rPr lang="ru-RU" sz="1300" b="1" dirty="0" smtClean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представления </a:t>
            </a:r>
            <a:r>
              <a:rPr lang="ru-RU" sz="1300" b="1" dirty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гражданами </a:t>
            </a:r>
            <a:r>
              <a:rPr lang="ru-RU" sz="1300" b="1" dirty="0" smtClean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информации </a:t>
            </a:r>
            <a:r>
              <a:rPr lang="ru-RU" sz="1300" b="1" dirty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фактах </a:t>
            </a:r>
            <a:r>
              <a:rPr lang="ru-RU" sz="1300" b="1" dirty="0" smtClean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коррупции, </a:t>
            </a:r>
            <a:br>
              <a:rPr lang="ru-RU" sz="1300" b="1" dirty="0" smtClean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 smtClean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мониторинг обращений граждан по фактам коррупции </a:t>
            </a:r>
            <a:endParaRPr lang="ru-RU" sz="1600" b="1" dirty="0" smtClean="0">
              <a:solidFill>
                <a:schemeClr val="tx2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95536" y="2627893"/>
            <a:ext cx="1656184" cy="20882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Сведения о рассмотрении обращений о коррупционных правонарушениях </a:t>
            </a:r>
            <a:br>
              <a:rPr lang="ru-RU" sz="1300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</a:t>
            </a:r>
            <a:r>
              <a:rPr lang="en-US" sz="1300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</a:t>
            </a:r>
            <a:r>
              <a:rPr lang="ru-RU" sz="1300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</a:t>
            </a:r>
            <a:r>
              <a:rPr lang="en-US" sz="1300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III </a:t>
            </a:r>
            <a:r>
              <a:rPr lang="ru-RU" sz="1300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кварталах </a:t>
            </a:r>
            <a:r>
              <a:rPr lang="ru-RU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2022 </a:t>
            </a:r>
            <a:r>
              <a:rPr lang="ru-RU" sz="1300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года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>
              <a:solidFill>
                <a:srgbClr val="0000FF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36090" y="5472838"/>
            <a:ext cx="8424936" cy="9211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dirty="0" smtClean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Примечание: </a:t>
            </a:r>
            <a:r>
              <a:rPr lang="ru-RU" sz="1100" dirty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соответствии </a:t>
            </a:r>
            <a:r>
              <a:rPr lang="ru-RU" sz="1100" dirty="0" smtClean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Федеральным законом </a:t>
            </a:r>
            <a:r>
              <a:rPr lang="ru-RU" sz="1100" dirty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 </a:t>
            </a:r>
            <a:r>
              <a:rPr lang="ru-RU" sz="1100" dirty="0" smtClean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 мая 2006 года № 59-ФЗ «О </a:t>
            </a:r>
            <a:r>
              <a:rPr lang="ru-RU" sz="1100" dirty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порядке рассмотрения обращений граждан Российской Федерации» </a:t>
            </a:r>
            <a:r>
              <a:rPr lang="ru-RU" sz="1100" dirty="0" smtClean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письменное обращение</a:t>
            </a:r>
            <a:r>
              <a:rPr lang="ru-RU" sz="1100" dirty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содержащее вопросы, решение которых не входит в компетенцию </a:t>
            </a:r>
            <a:r>
              <a:rPr lang="ru-RU" sz="1100" dirty="0" smtClean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данных государственного </a:t>
            </a:r>
            <a:r>
              <a:rPr lang="ru-RU" sz="1100" dirty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органа, органа местного самоуправления или должностного лица, направляется в течение семи дней со дня регистрации в соответствующий орган или соответствующему должностному лицу, в компетенцию которых входит решение поставленных в обращении вопросов, с уведомлением гражданина, направившего обращение, о переадресации </a:t>
            </a:r>
            <a:r>
              <a:rPr lang="ru-RU" sz="1100" dirty="0" smtClean="0">
                <a:solidFill>
                  <a:schemeClr val="tx2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обращения.</a:t>
            </a:r>
            <a:endParaRPr lang="ru-RU" sz="1300" dirty="0" smtClean="0">
              <a:solidFill>
                <a:srgbClr val="0000FF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 algn="ctr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 algn="ctr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932219"/>
              </p:ext>
            </p:extLst>
          </p:nvPr>
        </p:nvGraphicFramePr>
        <p:xfrm>
          <a:off x="2081875" y="2145917"/>
          <a:ext cx="5544616" cy="3132349"/>
        </p:xfrm>
        <a:graphic>
          <a:graphicData uri="http://schemas.openxmlformats.org/drawingml/2006/table">
            <a:tbl>
              <a:tblPr firstRow="1" firstCol="1" bandRow="1"/>
              <a:tblGrid>
                <a:gridCol w="1544501"/>
                <a:gridCol w="749444"/>
                <a:gridCol w="1544501"/>
                <a:gridCol w="818730"/>
                <a:gridCol w="887440"/>
              </a:tblGrid>
              <a:tr h="45307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Сведения о поступивших обращениях граждан </a:t>
                      </a:r>
                      <a:br>
                        <a:rPr lang="ru-RU" sz="1000" b="1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организаций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 smtClean="0">
                          <a:solidFill>
                            <a:srgbClr val="0000FF"/>
                          </a:solidFill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1000" b="1" dirty="0">
                          <a:solidFill>
                            <a:srgbClr val="0000FF"/>
                          </a:solidFill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 </a:t>
                      </a:r>
                      <a:r>
                        <a:rPr lang="ru-RU" sz="1000" b="1" dirty="0" smtClean="0">
                          <a:solidFill>
                            <a:srgbClr val="0000FF"/>
                          </a:solidFill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года</a:t>
                      </a:r>
                      <a:endParaRPr lang="ru-RU" sz="1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 smtClean="0">
                          <a:solidFill>
                            <a:srgbClr val="0000FF"/>
                          </a:solidFill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 </a:t>
                      </a:r>
                      <a:r>
                        <a:rPr lang="ru-RU" sz="1000" b="1" dirty="0">
                          <a:solidFill>
                            <a:srgbClr val="0000FF"/>
                          </a:solidFill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 </a:t>
                      </a:r>
                      <a:r>
                        <a:rPr lang="ru-RU" sz="1000" b="1" dirty="0" smtClean="0">
                          <a:solidFill>
                            <a:srgbClr val="0000FF"/>
                          </a:solidFill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года</a:t>
                      </a:r>
                      <a:endParaRPr lang="ru-RU" sz="1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118">
                <a:tc rowSpan="3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обращений граждан </a:t>
                      </a:r>
                      <a:br>
                        <a:rPr lang="ru-RU" sz="1000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организаций о коррупционных правонарушениях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26</a:t>
                      </a:r>
                      <a:endParaRPr lang="ru-RU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30</a:t>
                      </a:r>
                      <a:endParaRPr lang="ru-RU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708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 них принято </a:t>
                      </a:r>
                      <a:br>
                        <a:rPr lang="ru-RU" sz="1000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 рассмотрению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</a:t>
                      </a:r>
                      <a:endParaRPr lang="ru-RU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23</a:t>
                      </a:r>
                      <a:endParaRPr lang="ru-RU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336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 них направлено </a:t>
                      </a:r>
                      <a:br>
                        <a:rPr lang="ru-RU" sz="1000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рассмотрения </a:t>
                      </a:r>
                      <a:br>
                        <a:rPr lang="ru-RU" sz="1000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компетенции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</a:t>
                      </a:r>
                      <a:endParaRPr lang="ru-RU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</a:t>
                      </a:r>
                      <a:endParaRPr lang="ru-RU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602"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 них получено  следующими </a:t>
                      </a:r>
                      <a:br>
                        <a:rPr lang="ru-RU" sz="100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способами: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Письменное обращение (почтовое)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6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Горячая линия (телефон доверия)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6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Личный прием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6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Обращение через Интернет-сайт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9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6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Публикации в СМИ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Иные способы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15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17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287470"/>
              </p:ext>
            </p:extLst>
          </p:nvPr>
        </p:nvGraphicFramePr>
        <p:xfrm>
          <a:off x="7626491" y="2145916"/>
          <a:ext cx="887440" cy="3132349"/>
        </p:xfrm>
        <a:graphic>
          <a:graphicData uri="http://schemas.openxmlformats.org/drawingml/2006/table">
            <a:tbl>
              <a:tblPr firstRow="1" firstCol="1" bandRow="1"/>
              <a:tblGrid>
                <a:gridCol w="887440"/>
              </a:tblGrid>
              <a:tr h="4530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 smtClean="0">
                          <a:solidFill>
                            <a:srgbClr val="0000FF"/>
                          </a:solidFill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 </a:t>
                      </a:r>
                      <a:r>
                        <a:rPr lang="ru-RU" sz="1000" b="1" dirty="0">
                          <a:solidFill>
                            <a:srgbClr val="0000FF"/>
                          </a:solidFill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 </a:t>
                      </a:r>
                      <a:r>
                        <a:rPr lang="ru-RU" sz="1000" b="1" dirty="0" smtClean="0">
                          <a:solidFill>
                            <a:srgbClr val="0000FF"/>
                          </a:solidFill>
                          <a:effectLst/>
                          <a:latin typeface="Liberation Serif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года</a:t>
                      </a:r>
                      <a:endParaRPr lang="ru-RU" sz="1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</a:t>
                      </a:r>
                      <a:endParaRPr lang="ru-RU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16</a:t>
                      </a:r>
                      <a:endParaRPr lang="ru-RU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3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</a:t>
                      </a:r>
                      <a:endParaRPr lang="ru-RU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845" marR="50845" marT="77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0362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568952" cy="1113304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Повышение результативности и эффективности работы с обращениями граждан </a:t>
            </a: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</a:t>
            </a:r>
            <a:r>
              <a:rPr lang="ru-RU" sz="16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фактам </a:t>
            </a: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коррупции:</a:t>
            </a:r>
            <a:endParaRPr lang="ru-RU" sz="10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0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анализ </a:t>
            </a:r>
            <a:r>
              <a:rPr lang="ru-RU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поступивших в адрес Губернатора Свердловской области </a:t>
            </a: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</a:t>
            </a:r>
            <a:r>
              <a:rPr lang="ru-RU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Правительство Свердловской области обращений граждан, содержащих сообщения о фактах коррупции, за </a:t>
            </a:r>
            <a:r>
              <a:rPr lang="en-US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I–</a:t>
            </a: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III кварталы 2022 года</a:t>
            </a:r>
            <a:endParaRPr lang="ru-RU" sz="13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11560" y="1988840"/>
            <a:ext cx="8351271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b="1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I квартал 2022 года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адрес Губернатора Свердловской области и в Правительство Свердловской области поступило </a:t>
            </a:r>
            <a:r>
              <a:rPr lang="ru-RU" sz="1200" b="1" dirty="0">
                <a:latin typeface="Liberation Serif" panose="02020603050405020304" pitchFamily="18" charset="0"/>
              </a:rPr>
              <a:t>3718 обращений граждан</a:t>
            </a:r>
            <a:r>
              <a:rPr lang="ru-RU" sz="1200" dirty="0">
                <a:latin typeface="Liberation Serif" panose="02020603050405020304" pitchFamily="18" charset="0"/>
              </a:rPr>
              <a:t>, в том числе 26 обращений с сообщениями о фактах коррупции (</a:t>
            </a:r>
            <a:r>
              <a:rPr lang="ru-RU" sz="1200" b="1" dirty="0">
                <a:solidFill>
                  <a:srgbClr val="0000FF"/>
                </a:solidFill>
                <a:latin typeface="Liberation Serif" panose="02020603050405020304" pitchFamily="18" charset="0"/>
              </a:rPr>
              <a:t>0,7 %</a:t>
            </a:r>
            <a:r>
              <a:rPr lang="ru-RU" sz="1200" dirty="0">
                <a:latin typeface="Liberation Serif" panose="02020603050405020304" pitchFamily="18" charset="0"/>
              </a:rPr>
              <a:t>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5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b="1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II квартал 2022 года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адрес Губернатора Свердловской области и в Правительство Свердловской области поступило </a:t>
            </a:r>
            <a:r>
              <a:rPr lang="ru-RU" sz="12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4048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200" b="1" dirty="0">
                <a:latin typeface="Liberation Serif" panose="02020603050405020304" pitchFamily="18" charset="0"/>
              </a:rPr>
              <a:t>обращений граждан</a:t>
            </a:r>
            <a:r>
              <a:rPr lang="ru-RU" sz="1200" dirty="0">
                <a:latin typeface="Liberation Serif" panose="02020603050405020304" pitchFamily="18" charset="0"/>
              </a:rPr>
              <a:t>, в том числе 30 обращений с сообщениями о фактах коррупции (</a:t>
            </a:r>
            <a:r>
              <a:rPr lang="ru-RU" sz="1200" b="1" dirty="0">
                <a:solidFill>
                  <a:srgbClr val="0000FF"/>
                </a:solidFill>
                <a:latin typeface="Liberation Serif" panose="02020603050405020304" pitchFamily="18" charset="0"/>
              </a:rPr>
              <a:t>0,74 </a:t>
            </a:r>
            <a:r>
              <a:rPr lang="ru-RU" sz="1200" b="1" dirty="0" smtClean="0">
                <a:solidFill>
                  <a:srgbClr val="0000FF"/>
                </a:solidFill>
                <a:latin typeface="Liberation Serif" panose="02020603050405020304" pitchFamily="18" charset="0"/>
              </a:rPr>
              <a:t>%</a:t>
            </a:r>
            <a:r>
              <a:rPr lang="ru-RU" sz="1200" dirty="0" smtClean="0">
                <a:latin typeface="Liberation Serif" panose="02020603050405020304" pitchFamily="18" charset="0"/>
              </a:rPr>
              <a:t>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50" dirty="0">
              <a:latin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50" b="1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III квартал </a:t>
            </a:r>
            <a:r>
              <a:rPr lang="ru-RU" sz="1250" b="1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2022 </a:t>
            </a:r>
            <a:r>
              <a:rPr lang="ru-RU" sz="1250" b="1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года </a:t>
            </a:r>
            <a:r>
              <a:rPr lang="ru-RU" sz="125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адрес Губернатора Свердловской области и в Правительство Свердловской области поступило </a:t>
            </a:r>
            <a:r>
              <a:rPr lang="ru-RU" sz="1250" b="1" dirty="0">
                <a:latin typeface="Liberation Serif" panose="02020603050405020304" pitchFamily="18" charset="0"/>
              </a:rPr>
              <a:t>5400 обращений граждан</a:t>
            </a:r>
            <a:r>
              <a:rPr lang="ru-RU" sz="1250" dirty="0">
                <a:latin typeface="Liberation Serif" panose="02020603050405020304" pitchFamily="18" charset="0"/>
              </a:rPr>
              <a:t>, в том числе </a:t>
            </a:r>
            <a:r>
              <a:rPr lang="ru-RU" sz="1250" dirty="0" smtClean="0">
                <a:latin typeface="Liberation Serif" panose="02020603050405020304" pitchFamily="18" charset="0"/>
              </a:rPr>
              <a:t>19 </a:t>
            </a:r>
            <a:r>
              <a:rPr lang="ru-RU" sz="1250" dirty="0">
                <a:latin typeface="Liberation Serif" panose="02020603050405020304" pitchFamily="18" charset="0"/>
              </a:rPr>
              <a:t>обращений с сообщениями о фактах коррупции </a:t>
            </a:r>
            <a:r>
              <a:rPr lang="ru-RU" sz="1250" dirty="0" smtClean="0">
                <a:latin typeface="Liberation Serif" panose="02020603050405020304" pitchFamily="18" charset="0"/>
              </a:rPr>
              <a:t>(</a:t>
            </a:r>
            <a:r>
              <a:rPr lang="ru-RU" sz="1250" b="1" dirty="0" smtClean="0">
                <a:solidFill>
                  <a:srgbClr val="0000FF"/>
                </a:solidFill>
                <a:latin typeface="Liberation Serif" panose="02020603050405020304" pitchFamily="18" charset="0"/>
              </a:rPr>
              <a:t>0,35 </a:t>
            </a:r>
            <a:r>
              <a:rPr lang="ru-RU" sz="1250" b="1" dirty="0">
                <a:solidFill>
                  <a:srgbClr val="0000FF"/>
                </a:solidFill>
                <a:latin typeface="Liberation Serif" panose="02020603050405020304" pitchFamily="18" charset="0"/>
              </a:rPr>
              <a:t>%</a:t>
            </a:r>
            <a:r>
              <a:rPr lang="ru-RU" sz="1250" dirty="0">
                <a:latin typeface="Liberation Serif" panose="02020603050405020304" pitchFamily="18" charset="0"/>
              </a:rPr>
              <a:t>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solidFill>
                <a:srgbClr val="FF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br>
              <a:rPr lang="ru-RU" sz="13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962078089"/>
              </p:ext>
            </p:extLst>
          </p:nvPr>
        </p:nvGraphicFramePr>
        <p:xfrm>
          <a:off x="611560" y="3702785"/>
          <a:ext cx="2599001" cy="2890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139778038"/>
              </p:ext>
            </p:extLst>
          </p:nvPr>
        </p:nvGraphicFramePr>
        <p:xfrm>
          <a:off x="3388298" y="3695719"/>
          <a:ext cx="2592288" cy="2822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120179770"/>
              </p:ext>
            </p:extLst>
          </p:nvPr>
        </p:nvGraphicFramePr>
        <p:xfrm>
          <a:off x="6084168" y="3695719"/>
          <a:ext cx="2592288" cy="2822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54186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3"/>
          </p:nvPr>
        </p:nvSpPr>
        <p:spPr>
          <a:xfrm>
            <a:off x="323528" y="538368"/>
            <a:ext cx="8568952" cy="122715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Повышение результативности и эффективности работы с обращениями граждан </a:t>
            </a: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</a:t>
            </a:r>
            <a:r>
              <a:rPr lang="ru-RU" sz="16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фактам </a:t>
            </a: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коррупции:</a:t>
            </a:r>
            <a:endParaRPr lang="ru-RU" sz="10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0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анализ </a:t>
            </a:r>
            <a:r>
              <a:rPr lang="ru-RU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поступивших в адрес Губернатора Свердловской области </a:t>
            </a: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</a:t>
            </a:r>
            <a:r>
              <a:rPr lang="ru-RU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Правительство Свердловской области обращений граждан, содержащих сообщения о фактах коррупции, за </a:t>
            </a:r>
            <a:r>
              <a:rPr lang="en-US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 </a:t>
            </a: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</a:t>
            </a:r>
            <a:r>
              <a:rPr lang="en-US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III </a:t>
            </a:r>
            <a:r>
              <a:rPr lang="ru-RU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кварталы </a:t>
            </a: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2022 года</a:t>
            </a:r>
            <a:endParaRPr lang="ru-RU" sz="14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39552" y="1773166"/>
            <a:ext cx="8352928" cy="2376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I квартал 2022 года </a:t>
            </a:r>
            <a:r>
              <a:rPr lang="ru-RU" sz="11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из 26 поступивших обращений с сообщениями о фактах коррупции </a:t>
            </a:r>
            <a:r>
              <a:rPr lang="ru-RU" sz="11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6 обращений </a:t>
            </a:r>
            <a:r>
              <a:rPr lang="ru-RU" sz="11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направлено по компетенции (2 обращения – в прокуратуру Свердловской области, 1 обращение – в Министерство науки и высшего образования Российской Федерации, 1 обращение – в Главное управление МВД России по Свердловской области, 1 обращение – Министерство транспорта и дорожного хозяйства Свердловской области, 1 обращение – </a:t>
            </a:r>
            <a: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</a:t>
            </a:r>
            <a:r>
              <a:rPr lang="ru-RU" sz="11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Администрацию Западного управленческого округа Свердловской области),  </a:t>
            </a:r>
            <a:r>
              <a:rPr lang="ru-RU" sz="11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 обращений </a:t>
            </a:r>
            <a:r>
              <a:rPr lang="ru-RU" sz="11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рассмотрено.</a:t>
            </a:r>
            <a:endParaRPr lang="ru-RU" sz="1100" dirty="0">
              <a:solidFill>
                <a:srgbClr val="FF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tx2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II квартал 2022 года </a:t>
            </a:r>
            <a:r>
              <a:rPr lang="ru-RU" sz="11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из 30 поступивших обращений с сообщениями о фактах коррупции </a:t>
            </a:r>
            <a:r>
              <a:rPr lang="ru-RU" sz="11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7 обращений </a:t>
            </a:r>
            <a:br>
              <a:rPr lang="ru-RU" sz="11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1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направлено по компетенции (3 обращения – в прокуратуру Свердловской области, 2 обращения – в Департамент государственного жилищного и строительного надзора Свердловской области, 1 обращение – в Главное управление МВД России по Свердловской области, 1 обращение – в Государственную инспекцию труда в Свердловской области),  </a:t>
            </a:r>
            <a:r>
              <a:rPr lang="ru-RU" sz="11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23 обращения </a:t>
            </a:r>
            <a: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рассмотрено.</a:t>
            </a:r>
            <a:endParaRPr lang="ru-RU" sz="11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 smtClean="0">
              <a:solidFill>
                <a:schemeClr val="tx2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</a:t>
            </a:r>
            <a:r>
              <a:rPr lang="ru-RU" sz="1100" b="1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III </a:t>
            </a:r>
            <a:r>
              <a:rPr lang="ru-RU" sz="1100" b="1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квартал </a:t>
            </a:r>
            <a:r>
              <a:rPr lang="ru-RU" sz="1100" b="1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2022 года </a:t>
            </a:r>
            <a:r>
              <a:rPr lang="ru-RU" sz="11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из </a:t>
            </a:r>
            <a: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19 поступивших обращений </a:t>
            </a:r>
            <a:r>
              <a:rPr lang="ru-RU" sz="11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 сообщениями о фактах коррупции </a:t>
            </a:r>
            <a:r>
              <a:rPr lang="ru-RU" sz="11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 обращения </a:t>
            </a:r>
            <a: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направлено </a:t>
            </a:r>
            <a:b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компетенции в </a:t>
            </a:r>
            <a:r>
              <a:rPr lang="ru-RU" sz="11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Главное управление МВД России </a:t>
            </a:r>
            <a: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</a:t>
            </a:r>
            <a:r>
              <a:rPr lang="ru-RU" sz="11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Свердловской </a:t>
            </a:r>
            <a: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области, </a:t>
            </a:r>
            <a:r>
              <a:rPr lang="ru-RU" sz="11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16 обращений </a:t>
            </a:r>
            <a:r>
              <a:rPr lang="ru-RU" sz="11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принято к </a:t>
            </a:r>
            <a:r>
              <a:rPr lang="ru-RU" sz="11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рассмотрению.</a:t>
            </a:r>
            <a:endParaRPr lang="ru-RU" sz="11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200" dirty="0">
              <a:solidFill>
                <a:srgbClr val="FF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200" dirty="0" smtClean="0">
              <a:solidFill>
                <a:schemeClr val="tx2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66809" y="3861048"/>
            <a:ext cx="3673143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800389762"/>
              </p:ext>
            </p:extLst>
          </p:nvPr>
        </p:nvGraphicFramePr>
        <p:xfrm>
          <a:off x="1979712" y="4304840"/>
          <a:ext cx="6264696" cy="2209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466809" y="4437112"/>
            <a:ext cx="2809047" cy="244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100" dirty="0" smtClean="0">
              <a:solidFill>
                <a:schemeClr val="tx2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407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3"/>
          </p:nvPr>
        </p:nvSpPr>
        <p:spPr>
          <a:xfrm>
            <a:off x="369441" y="558220"/>
            <a:ext cx="8568952" cy="89728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Антикоррупционное просвещение граждан:</a:t>
            </a:r>
            <a:endParaRPr lang="ru-RU" sz="10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0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подготовка </a:t>
            </a:r>
            <a:r>
              <a:rPr lang="ru-RU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размещение материалов в разделах, посвященных вопросам противодействия коррупции, </a:t>
            </a: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</a:t>
            </a:r>
            <a:r>
              <a:rPr lang="ru-RU" sz="13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официальном сайте Правительства Свердловской области в сети </a:t>
            </a:r>
            <a:r>
              <a:rPr lang="ru-RU" sz="13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«Интернет»</a:t>
            </a:r>
            <a:endParaRPr lang="ru-RU" sz="16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03272" y="1698766"/>
            <a:ext cx="3674442" cy="4673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</a:t>
            </a:r>
            <a:r>
              <a:rPr lang="en-US" sz="12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</a:t>
            </a:r>
            <a:r>
              <a:rPr lang="ru-RU" sz="12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- </a:t>
            </a:r>
            <a:r>
              <a:rPr lang="en-US" sz="1200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III </a:t>
            </a:r>
            <a:r>
              <a:rPr lang="ru-RU" sz="12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кварталах 2022 года </a:t>
            </a:r>
            <a:r>
              <a:rPr lang="ru-RU" sz="12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социальной сети </a:t>
            </a:r>
            <a: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</a:t>
            </a:r>
            <a:r>
              <a:rPr lang="ru-RU" sz="1200" b="1" dirty="0" err="1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Вконтакте</a:t>
            </a:r>
            <a: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»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создана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ведется страница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(аккаунт) подразделения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профилактике коррупционных и иных правонарушений в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Аппарате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Губернатора Свердловской области и Правительства Свердловской области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для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размещения материалов, направленных на популяризацию в обществе антикоррупционных стандартов, развитие общественного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правосознания (</a:t>
            </a:r>
            <a:r>
              <a:rPr lang="en-US" sz="12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https</a:t>
            </a:r>
            <a:r>
              <a:rPr lang="en-US" sz="1200" u="sng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://</a:t>
            </a:r>
            <a:r>
              <a:rPr lang="en-US" sz="12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vk.com/public212218539</a:t>
            </a:r>
            <a:r>
              <a:rPr lang="ru-RU" sz="12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)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200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Тематика </a:t>
            </a:r>
            <a:r>
              <a:rPr lang="ru-RU" sz="12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публикаций:</a:t>
            </a:r>
          </a:p>
          <a:p>
            <a:pPr marL="60579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изучение законодательства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противодействии коррупции, </a:t>
            </a:r>
            <a:b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том числе ответственности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коррупционные правонарушения;</a:t>
            </a:r>
          </a:p>
          <a:p>
            <a:pPr marL="60579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информация об ограничениях, запретах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требованиях, установленных для гражданских служащих;</a:t>
            </a:r>
          </a:p>
          <a:p>
            <a:pPr marL="60579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конфликт интересов и меры по его предотвращению;</a:t>
            </a:r>
          </a:p>
          <a:p>
            <a:pPr marL="60579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описание реальных ситуаций из судебной практики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основе решений судов,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также обзоров Минтруда России).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30584" y="5608986"/>
            <a:ext cx="5797600" cy="837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3848"/>
          <a:stretch/>
        </p:blipFill>
        <p:spPr>
          <a:xfrm>
            <a:off x="4650402" y="1700808"/>
            <a:ext cx="4098062" cy="485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87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3"/>
          </p:nvPr>
        </p:nvSpPr>
        <p:spPr>
          <a:xfrm>
            <a:off x="323528" y="404664"/>
            <a:ext cx="8568952" cy="576064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Организация профессионального развития государственных гражданских служащих Свердловской области по вопросам противодействия коррупции</a:t>
            </a:r>
            <a:endParaRPr lang="ru-RU" sz="14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85407" y="2580574"/>
            <a:ext cx="7916989" cy="3573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Liberation Serif" panose="02020603050405020304" pitchFamily="18" charset="0"/>
                <a:ea typeface="Calibri" panose="020F0502020204030204" pitchFamily="34" charset="0"/>
              </a:rPr>
              <a:t>государственные гражданские </a:t>
            </a:r>
            <a:r>
              <a:rPr lang="ru-RU" sz="1200" dirty="0">
                <a:latin typeface="Liberation Serif" panose="02020603050405020304" pitchFamily="18" charset="0"/>
                <a:ea typeface="Calibri" panose="020F0502020204030204" pitchFamily="34" charset="0"/>
              </a:rPr>
              <a:t>служащие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должностные обязанности которых входит участие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противодействии коррупции,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специализированной программе </a:t>
            </a:r>
            <a: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</a:t>
            </a:r>
            <a:r>
              <a:rPr lang="ru-RU" sz="12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Функции подразделений кадровых служб государственных органов </a:t>
            </a:r>
            <a: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</a:t>
            </a:r>
            <a:r>
              <a:rPr lang="ru-RU" sz="12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профилактике коррупционных </a:t>
            </a:r>
            <a:r>
              <a:rPr lang="ru-RU" sz="12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иных правонарушений»</a:t>
            </a:r>
            <a:r>
              <a:rPr lang="ru-RU" sz="1200" i="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продолжительностью 54 часа –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b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b="1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</a:t>
            </a:r>
            <a:r>
              <a:rPr lang="ru-RU" sz="1200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служащих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</a:t>
            </a:r>
            <a:r>
              <a:rPr lang="ru-RU" sz="1200" dirty="0">
                <a:solidFill>
                  <a:srgbClr val="000000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направляемых на обучение по указанной программе </a:t>
            </a:r>
            <a:r>
              <a:rPr lang="ru-RU" sz="1200" b="1" dirty="0" smtClean="0">
                <a:solidFill>
                  <a:srgbClr val="000000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впервые;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2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Liberation Serif" panose="02020603050405020304" pitchFamily="18" charset="0"/>
              <a:ea typeface="Calibri" panose="020F0502020204030204" pitchFamily="34" charset="0"/>
            </a:endParaRP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Liberation Serif" panose="02020603050405020304" pitchFamily="18" charset="0"/>
                <a:ea typeface="Calibri" panose="020F0502020204030204" pitchFamily="34" charset="0"/>
              </a:rPr>
              <a:t>государственные гражданские служащие, впервые поступившие </a:t>
            </a:r>
            <a:r>
              <a:rPr lang="ru-RU" sz="1200" dirty="0">
                <a:latin typeface="Liberation Serif" panose="02020603050405020304" pitchFamily="18" charset="0"/>
                <a:ea typeface="Calibri" panose="020F0502020204030204" pitchFamily="34" charset="0"/>
              </a:rPr>
              <a:t>на государственную гражданскую службу Свердловской </a:t>
            </a:r>
            <a:r>
              <a:rPr lang="ru-RU" sz="1200" dirty="0" smtClean="0">
                <a:latin typeface="Liberation Serif" panose="02020603050405020304" pitchFamily="18" charset="0"/>
                <a:ea typeface="Calibri" panose="020F0502020204030204" pitchFamily="34" charset="0"/>
              </a:rPr>
              <a:t>области, по программе </a:t>
            </a:r>
            <a:r>
              <a:rPr lang="ru-RU" sz="1200" b="1" dirty="0" smtClean="0">
                <a:latin typeface="Liberation Serif" panose="02020603050405020304" pitchFamily="18" charset="0"/>
                <a:ea typeface="Calibri" panose="020F0502020204030204" pitchFamily="34" charset="0"/>
              </a:rPr>
              <a:t>«О противодействии коррупции</a:t>
            </a:r>
            <a:r>
              <a:rPr lang="ru-RU" sz="1200" b="1" dirty="0">
                <a:latin typeface="Liberation Serif" panose="02020603050405020304" pitchFamily="18" charset="0"/>
                <a:ea typeface="Calibri" panose="020F0502020204030204" pitchFamily="34" charset="0"/>
              </a:rPr>
              <a:t>» – </a:t>
            </a:r>
            <a:r>
              <a:rPr lang="ru-RU" sz="1200" b="1" dirty="0" smtClean="0">
                <a:solidFill>
                  <a:srgbClr val="0000FF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85 </a:t>
            </a:r>
            <a:r>
              <a:rPr lang="ru-RU" sz="1200" dirty="0" smtClean="0">
                <a:latin typeface="Liberation Serif" panose="02020603050405020304" pitchFamily="18" charset="0"/>
                <a:ea typeface="Calibri" panose="020F0502020204030204" pitchFamily="34" charset="0"/>
              </a:rPr>
              <a:t>служащих;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latin typeface="Liberation Serif" panose="02020603050405020304" pitchFamily="18" charset="0"/>
              <a:ea typeface="Calibri" panose="020F0502020204030204" pitchFamily="34" charset="0"/>
            </a:endParaRP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Liberation Serif" panose="02020603050405020304" pitchFamily="18" charset="0"/>
                <a:ea typeface="Calibri" panose="020F0502020204030204" pitchFamily="34" charset="0"/>
              </a:rPr>
              <a:t>муниципальные служащие по специализированной программе </a:t>
            </a:r>
            <a:r>
              <a:rPr lang="ru-RU" sz="1200" b="1" dirty="0">
                <a:latin typeface="Liberation Serif" panose="02020603050405020304" pitchFamily="18" charset="0"/>
                <a:ea typeface="Calibri" panose="020F0502020204030204" pitchFamily="34" charset="0"/>
              </a:rPr>
              <a:t>«Функции подразделений кадровых служб органов местного самоуправления по профилактике коррупционных и иных правонарушений» </a:t>
            </a:r>
            <a:r>
              <a:rPr lang="ru-RU" sz="1200" dirty="0">
                <a:latin typeface="Liberation Serif" panose="02020603050405020304" pitchFamily="18" charset="0"/>
                <a:ea typeface="Calibri" panose="020F0502020204030204" pitchFamily="34" charset="0"/>
              </a:rPr>
              <a:t>продолжительностью </a:t>
            </a:r>
            <a:r>
              <a:rPr lang="ru-RU" sz="1200" dirty="0" smtClean="0">
                <a:latin typeface="Liberation Serif" panose="02020603050405020304" pitchFamily="18" charset="0"/>
                <a:ea typeface="Calibri" panose="020F0502020204030204" pitchFamily="34" charset="0"/>
              </a:rPr>
              <a:t>54 </a:t>
            </a:r>
            <a:r>
              <a:rPr lang="ru-RU" sz="1200" dirty="0">
                <a:latin typeface="Liberation Serif" panose="02020603050405020304" pitchFamily="18" charset="0"/>
                <a:ea typeface="Calibri" panose="020F0502020204030204" pitchFamily="34" charset="0"/>
              </a:rPr>
              <a:t>часа </a:t>
            </a:r>
            <a:r>
              <a:rPr lang="ru-RU" sz="1200" dirty="0" smtClean="0">
                <a:latin typeface="Liberation Serif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ru-RU" sz="1200" b="1" dirty="0" smtClean="0">
                <a:solidFill>
                  <a:srgbClr val="0000FF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25 </a:t>
            </a:r>
            <a:r>
              <a:rPr lang="ru-RU" sz="1200" dirty="0" smtClean="0">
                <a:latin typeface="Liberation Serif" panose="02020603050405020304" pitchFamily="18" charset="0"/>
                <a:ea typeface="Calibri" panose="020F0502020204030204" pitchFamily="34" charset="0"/>
              </a:rPr>
              <a:t>служащих, </a:t>
            </a:r>
            <a:r>
              <a:rPr lang="ru-RU" sz="1200" dirty="0">
                <a:solidFill>
                  <a:srgbClr val="000000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направляемых на обучение по указанной программе </a:t>
            </a:r>
            <a:r>
              <a:rPr lang="ru-RU" sz="1200" b="1" dirty="0" smtClean="0">
                <a:solidFill>
                  <a:srgbClr val="000000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впервые.</a:t>
            </a:r>
            <a:endParaRPr lang="ru-RU" sz="1200" b="1" dirty="0">
              <a:solidFill>
                <a:srgbClr val="000000"/>
              </a:solidFill>
              <a:latin typeface="Liberation Serif" panose="02020603050405020304" pitchFamily="18" charset="0"/>
              <a:ea typeface="Calibri" panose="020F0502020204030204" pitchFamily="34" charset="0"/>
            </a:endParaRP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latin typeface="Liberation Serif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rgbClr val="0000FF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С </a:t>
            </a:r>
            <a:r>
              <a:rPr lang="ru-RU" sz="1200" dirty="0">
                <a:solidFill>
                  <a:srgbClr val="0000FF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2017 года во все программы повышения квалификации государственных гражданских служащих Свердловской области включен блок вопросов по противодействию коррупции.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Liberation Serif" panose="02020603050405020304" pitchFamily="18" charset="0"/>
              <a:ea typeface="Calibri" panose="020F0502020204030204" pitchFamily="34" charset="0"/>
            </a:endParaRP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Liberation Serif" panose="02020603050405020304" pitchFamily="18" charset="0"/>
              <a:ea typeface="Calibri" panose="020F0502020204030204" pitchFamily="34" charset="0"/>
            </a:endParaRP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00" dirty="0">
              <a:solidFill>
                <a:srgbClr val="000000"/>
              </a:solidFill>
              <a:latin typeface="Liberation Serif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 smtClean="0">
              <a:solidFill>
                <a:srgbClr val="000000"/>
              </a:solidFill>
              <a:latin typeface="Liberation Serif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 smtClean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</a:t>
            </a:r>
            <a:endParaRPr lang="ru-RU" sz="12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40297" y="1143783"/>
            <a:ext cx="8354130" cy="9890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2022 году в пределах средств областного бюджета, выделенных на реализацию государственной программы Свердловской области «Развитие кадровой политики в системе государственного и муниципального управления Свердловской области до 2024 года», утвержденной постановлением Правительства Свердловской области от 21.10.2013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№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1276-ПП,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программам в сфере противодействия коррупции запланировано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обучение 130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государственных гражданских служащих Свердловской области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50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муниципальных служащих в Свердловской 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области.</a:t>
            </a:r>
            <a:endParaRPr lang="ru-RU" sz="12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1040130" lvl="3" indent="-1714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00" dirty="0">
              <a:solidFill>
                <a:srgbClr val="000000"/>
              </a:solidFill>
              <a:latin typeface="Liberation Serif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I </a:t>
            </a:r>
            <a:r>
              <a:rPr lang="ru-RU" sz="1200" b="1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III </a:t>
            </a:r>
            <a:r>
              <a:rPr lang="ru-RU" sz="1200" b="1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кварталах 2022 года прошли обучение:</a:t>
            </a:r>
            <a:endParaRPr lang="ru-RU" sz="1200" b="1" dirty="0">
              <a:solidFill>
                <a:srgbClr val="0000FF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 smtClean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40297" y="5512814"/>
            <a:ext cx="5041762" cy="10059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Актуальная информация о деятельности ГАУ ДПО СО «РКЦ ГМУ», </a:t>
            </a:r>
            <a:b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том числе по вопросам антикоррупционного просвещения, размещается на сайте </a:t>
            </a:r>
            <a:r>
              <a:rPr lang="en-US" sz="12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https://</a:t>
            </a:r>
            <a:r>
              <a:rPr lang="ru-RU" sz="1200" u="sng" dirty="0" err="1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ркцгму.рф</a:t>
            </a:r>
            <a: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раздел «Противодействие коррупции» </a:t>
            </a:r>
            <a:br>
              <a:rPr lang="ru-RU" sz="12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en-US" sz="12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https</a:t>
            </a:r>
            <a:r>
              <a:rPr lang="en-US" sz="1200" u="sng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://</a:t>
            </a:r>
            <a:r>
              <a:rPr lang="en-US" sz="12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www.</a:t>
            </a:r>
            <a:r>
              <a:rPr lang="ru-RU" sz="1200" u="sng" dirty="0" err="1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ркцгму.рф</a:t>
            </a:r>
            <a:r>
              <a:rPr lang="en-US" sz="12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/</a:t>
            </a:r>
            <a:r>
              <a:rPr lang="en-US" sz="1200" u="sng" dirty="0" err="1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deyatelnost</a:t>
            </a:r>
            <a:r>
              <a:rPr lang="en-US" sz="1200" u="sng" dirty="0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/</a:t>
            </a:r>
            <a:r>
              <a:rPr lang="en-US" sz="1200" u="sng" dirty="0" err="1" smtClean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protivodeystvie-korrupcii</a:t>
            </a:r>
            <a:r>
              <a:rPr lang="en-US" sz="1200" u="sng" dirty="0">
                <a:solidFill>
                  <a:srgbClr val="0000FF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/</a:t>
            </a:r>
            <a:endParaRPr lang="ru-RU" sz="1200" b="1" u="sng" dirty="0">
              <a:solidFill>
                <a:srgbClr val="0000FF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9" name="Picture 4" descr="C:\Users\haritonova\Documents\Антикоррупция 2019\Отчеты\РКЦ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589240"/>
            <a:ext cx="3099734" cy="70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16388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1720</TotalTime>
  <Words>1264</Words>
  <Application>Microsoft Office PowerPoint</Application>
  <PresentationFormat>Экран (4:3)</PresentationFormat>
  <Paragraphs>233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Calibri</vt:lpstr>
      <vt:lpstr>Georgia</vt:lpstr>
      <vt:lpstr>Liberation Serif</vt:lpstr>
      <vt:lpstr>Times New Roman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506</cp:revision>
  <cp:lastPrinted>2022-12-20T11:56:30Z</cp:lastPrinted>
  <dcterms:created xsi:type="dcterms:W3CDTF">2019-03-04T12:03:53Z</dcterms:created>
  <dcterms:modified xsi:type="dcterms:W3CDTF">2023-01-13T03:36:02Z</dcterms:modified>
</cp:coreProperties>
</file>